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notesMasterIdLst>
    <p:notesMasterId r:id="rId37"/>
  </p:notesMasterIdLst>
  <p:sldIdLst>
    <p:sldId id="400" r:id="rId2"/>
    <p:sldId id="401" r:id="rId3"/>
    <p:sldId id="257" r:id="rId4"/>
    <p:sldId id="375" r:id="rId5"/>
    <p:sldId id="377" r:id="rId6"/>
    <p:sldId id="368" r:id="rId7"/>
    <p:sldId id="381" r:id="rId8"/>
    <p:sldId id="380" r:id="rId9"/>
    <p:sldId id="387" r:id="rId10"/>
    <p:sldId id="379" r:id="rId11"/>
    <p:sldId id="389" r:id="rId12"/>
    <p:sldId id="390" r:id="rId13"/>
    <p:sldId id="391" r:id="rId14"/>
    <p:sldId id="392" r:id="rId15"/>
    <p:sldId id="393" r:id="rId16"/>
    <p:sldId id="388" r:id="rId17"/>
    <p:sldId id="361" r:id="rId18"/>
    <p:sldId id="362" r:id="rId19"/>
    <p:sldId id="367" r:id="rId20"/>
    <p:sldId id="395" r:id="rId21"/>
    <p:sldId id="396" r:id="rId22"/>
    <p:sldId id="397" r:id="rId23"/>
    <p:sldId id="363" r:id="rId24"/>
    <p:sldId id="364" r:id="rId25"/>
    <p:sldId id="365" r:id="rId26"/>
    <p:sldId id="366" r:id="rId27"/>
    <p:sldId id="385" r:id="rId28"/>
    <p:sldId id="386" r:id="rId29"/>
    <p:sldId id="394" r:id="rId30"/>
    <p:sldId id="383" r:id="rId31"/>
    <p:sldId id="384" r:id="rId32"/>
    <p:sldId id="407" r:id="rId33"/>
    <p:sldId id="409" r:id="rId34"/>
    <p:sldId id="408" r:id="rId35"/>
    <p:sldId id="41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sorterViewPr>
    <p:cViewPr>
      <p:scale>
        <a:sx n="100" d="100"/>
        <a:sy n="100" d="100"/>
      </p:scale>
      <p:origin x="0" y="-9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02F67-0210-4A4D-831F-986060DC9D9C}" type="doc">
      <dgm:prSet loTypeId="urn:microsoft.com/office/officeart/2005/8/layout/vProcess5" loCatId="process" qsTypeId="urn:microsoft.com/office/officeart/2005/8/quickstyle/simple3" qsCatId="simple" csTypeId="urn:microsoft.com/office/officeart/2005/8/colors/colorful1#3" csCatId="colorful" phldr="1"/>
      <dgm:spPr/>
      <dgm:t>
        <a:bodyPr/>
        <a:lstStyle/>
        <a:p>
          <a:endParaRPr lang="en-US"/>
        </a:p>
      </dgm:t>
    </dgm:pt>
    <dgm:pt modelId="{3DCEA157-BFA0-45BB-88E0-F22433190F23}">
      <dgm:prSet phldrT="[Text]"/>
      <dgm:spPr/>
      <dgm:t>
        <a:bodyPr/>
        <a:lstStyle/>
        <a:p>
          <a:pPr algn="ctr"/>
          <a:r>
            <a:rPr lang="en-US" dirty="0"/>
            <a:t>then irrigated with saline or EDTA (20 mL/canal, 5 min)</a:t>
          </a:r>
        </a:p>
      </dgm:t>
    </dgm:pt>
    <dgm:pt modelId="{5472C9CE-4EB5-4CF3-9EE7-8629B5D77110}" type="parTrans" cxnId="{7FFB9093-9E95-4CBC-9A28-6877A066FB44}">
      <dgm:prSet/>
      <dgm:spPr/>
      <dgm:t>
        <a:bodyPr/>
        <a:lstStyle/>
        <a:p>
          <a:endParaRPr lang="en-US"/>
        </a:p>
      </dgm:t>
    </dgm:pt>
    <dgm:pt modelId="{7D7B58AA-A313-4650-BE30-F4800B81BA4A}" type="sibTrans" cxnId="{7FFB9093-9E95-4CBC-9A28-6877A066FB44}">
      <dgm:prSet/>
      <dgm:spPr/>
      <dgm:t>
        <a:bodyPr/>
        <a:lstStyle/>
        <a:p>
          <a:endParaRPr lang="en-US"/>
        </a:p>
      </dgm:t>
    </dgm:pt>
    <dgm:pt modelId="{5BD76DE2-4BC7-45D3-BC75-C1EE1F56C0A7}">
      <dgm:prSet phldrT="[Text]"/>
      <dgm:spPr/>
      <dgm:t>
        <a:bodyPr/>
        <a:lstStyle/>
        <a:p>
          <a:pPr algn="ctr"/>
          <a:r>
            <a:rPr lang="en-US" dirty="0"/>
            <a:t>Dry canals with paper points.</a:t>
          </a:r>
        </a:p>
      </dgm:t>
    </dgm:pt>
    <dgm:pt modelId="{8EE110F9-C0F7-4427-ADAF-E9534728399E}" type="parTrans" cxnId="{D1222474-52AB-4F83-B956-C3615F3AE84E}">
      <dgm:prSet/>
      <dgm:spPr/>
      <dgm:t>
        <a:bodyPr/>
        <a:lstStyle/>
        <a:p>
          <a:endParaRPr lang="en-US"/>
        </a:p>
      </dgm:t>
    </dgm:pt>
    <dgm:pt modelId="{2DF3F707-3E59-42C5-B277-E7ED2AE70C70}" type="sibTrans" cxnId="{D1222474-52AB-4F83-B956-C3615F3AE84E}">
      <dgm:prSet/>
      <dgm:spPr/>
      <dgm:t>
        <a:bodyPr/>
        <a:lstStyle/>
        <a:p>
          <a:endParaRPr lang="en-US"/>
        </a:p>
      </dgm:t>
    </dgm:pt>
    <dgm:pt modelId="{259377D1-7D8C-48A9-B4B2-2911CA9419D6}">
      <dgm:prSet/>
      <dgm:spPr/>
      <dgm:t>
        <a:bodyPr/>
        <a:lstStyle/>
        <a:p>
          <a:pPr algn="ctr"/>
          <a:r>
            <a:rPr lang="en-US" dirty="0"/>
            <a:t>Local anesthesia, dental dam isolation and access.</a:t>
          </a:r>
        </a:p>
      </dgm:t>
    </dgm:pt>
    <dgm:pt modelId="{E15577EB-3F60-44F4-B158-A5B6916015A8}" type="parTrans" cxnId="{E106A5D7-2B97-4E6B-847D-E8DA726CCB28}">
      <dgm:prSet/>
      <dgm:spPr/>
      <dgm:t>
        <a:bodyPr/>
        <a:lstStyle/>
        <a:p>
          <a:endParaRPr lang="en-US"/>
        </a:p>
      </dgm:t>
    </dgm:pt>
    <dgm:pt modelId="{DDFEF41C-3013-4F50-9F03-28A5ED55E17A}" type="sibTrans" cxnId="{E106A5D7-2B97-4E6B-847D-E8DA726CCB28}">
      <dgm:prSet/>
      <dgm:spPr/>
      <dgm:t>
        <a:bodyPr/>
        <a:lstStyle/>
        <a:p>
          <a:endParaRPr lang="en-US"/>
        </a:p>
      </dgm:t>
    </dgm:pt>
    <dgm:pt modelId="{F4731DBB-1444-4BCA-A5DB-D4976AA397FC}">
      <dgm:prSet/>
      <dgm:spPr/>
      <dgm:t>
        <a:bodyPr/>
        <a:lstStyle/>
        <a:p>
          <a:pPr algn="ctr"/>
          <a:r>
            <a:rPr lang="en-US" dirty="0"/>
            <a:t>Copious, gentle irrigation with 20ml/Canal NaOCl </a:t>
          </a:r>
        </a:p>
      </dgm:t>
    </dgm:pt>
    <dgm:pt modelId="{419B9E43-102F-49A1-B7D0-301C058BC9CB}" type="parTrans" cxnId="{5B01571C-DEF2-4B6B-BE4B-699405EB58E9}">
      <dgm:prSet/>
      <dgm:spPr/>
      <dgm:t>
        <a:bodyPr/>
        <a:lstStyle/>
        <a:p>
          <a:endParaRPr lang="en-US"/>
        </a:p>
      </dgm:t>
    </dgm:pt>
    <dgm:pt modelId="{4F243E8A-12CC-4348-BA19-CAEFDC61E4E9}" type="sibTrans" cxnId="{5B01571C-DEF2-4B6B-BE4B-699405EB58E9}">
      <dgm:prSet/>
      <dgm:spPr/>
      <dgm:t>
        <a:bodyPr/>
        <a:lstStyle/>
        <a:p>
          <a:endParaRPr lang="en-US"/>
        </a:p>
      </dgm:t>
    </dgm:pt>
    <dgm:pt modelId="{82D3F6CF-A634-48E9-9637-9C9122D55A0C}">
      <dgm:prSet/>
      <dgm:spPr/>
      <dgm:t>
        <a:bodyPr/>
        <a:lstStyle/>
        <a:p>
          <a:pPr algn="l"/>
          <a:endParaRPr lang="en-US" dirty="0"/>
        </a:p>
      </dgm:t>
    </dgm:pt>
    <dgm:pt modelId="{1F751C3F-8E85-4DD5-B5EB-93F322AFB8FD}" type="parTrans" cxnId="{C3E48435-9739-4703-956B-DFDDD49791A1}">
      <dgm:prSet/>
      <dgm:spPr/>
      <dgm:t>
        <a:bodyPr/>
        <a:lstStyle/>
        <a:p>
          <a:endParaRPr lang="en-US"/>
        </a:p>
      </dgm:t>
    </dgm:pt>
    <dgm:pt modelId="{17043009-EAF3-4715-BB17-2FE324A91015}" type="sibTrans" cxnId="{C3E48435-9739-4703-956B-DFDDD49791A1}">
      <dgm:prSet/>
      <dgm:spPr/>
      <dgm:t>
        <a:bodyPr/>
        <a:lstStyle/>
        <a:p>
          <a:endParaRPr lang="en-US"/>
        </a:p>
      </dgm:t>
    </dgm:pt>
    <dgm:pt modelId="{9AE13FDF-062B-4DBE-B26B-36B692B0010D}" type="pres">
      <dgm:prSet presAssocID="{1DF02F67-0210-4A4D-831F-986060DC9D9C}" presName="outerComposite" presStyleCnt="0">
        <dgm:presLayoutVars>
          <dgm:chMax val="5"/>
          <dgm:dir/>
          <dgm:resizeHandles val="exact"/>
        </dgm:presLayoutVars>
      </dgm:prSet>
      <dgm:spPr/>
    </dgm:pt>
    <dgm:pt modelId="{CB7B3C5B-B025-48FD-8DA9-77FD41963A7A}" type="pres">
      <dgm:prSet presAssocID="{1DF02F67-0210-4A4D-831F-986060DC9D9C}" presName="dummyMaxCanvas" presStyleCnt="0">
        <dgm:presLayoutVars/>
      </dgm:prSet>
      <dgm:spPr/>
    </dgm:pt>
    <dgm:pt modelId="{E49A6E3E-0A86-436E-999A-394070C44199}" type="pres">
      <dgm:prSet presAssocID="{1DF02F67-0210-4A4D-831F-986060DC9D9C}" presName="FourNodes_1" presStyleLbl="node1" presStyleIdx="0" presStyleCnt="4">
        <dgm:presLayoutVars>
          <dgm:bulletEnabled val="1"/>
        </dgm:presLayoutVars>
      </dgm:prSet>
      <dgm:spPr/>
    </dgm:pt>
    <dgm:pt modelId="{1FF55742-5733-48C7-B972-831C0DDEF0F2}" type="pres">
      <dgm:prSet presAssocID="{1DF02F67-0210-4A4D-831F-986060DC9D9C}" presName="FourNodes_2" presStyleLbl="node1" presStyleIdx="1" presStyleCnt="4">
        <dgm:presLayoutVars>
          <dgm:bulletEnabled val="1"/>
        </dgm:presLayoutVars>
      </dgm:prSet>
      <dgm:spPr/>
    </dgm:pt>
    <dgm:pt modelId="{BF3398E1-4DC3-4B11-AC8B-3F91126B40B8}" type="pres">
      <dgm:prSet presAssocID="{1DF02F67-0210-4A4D-831F-986060DC9D9C}" presName="FourNodes_3" presStyleLbl="node1" presStyleIdx="2" presStyleCnt="4">
        <dgm:presLayoutVars>
          <dgm:bulletEnabled val="1"/>
        </dgm:presLayoutVars>
      </dgm:prSet>
      <dgm:spPr/>
    </dgm:pt>
    <dgm:pt modelId="{CCE32F34-D7B0-4368-9B42-DF614EFA05E9}" type="pres">
      <dgm:prSet presAssocID="{1DF02F67-0210-4A4D-831F-986060DC9D9C}" presName="FourNodes_4" presStyleLbl="node1" presStyleIdx="3" presStyleCnt="4">
        <dgm:presLayoutVars>
          <dgm:bulletEnabled val="1"/>
        </dgm:presLayoutVars>
      </dgm:prSet>
      <dgm:spPr/>
    </dgm:pt>
    <dgm:pt modelId="{D58C7D0A-A70D-4C95-92ED-892DC5D7CDA3}" type="pres">
      <dgm:prSet presAssocID="{1DF02F67-0210-4A4D-831F-986060DC9D9C}" presName="FourConn_1-2" presStyleLbl="fgAccFollowNode1" presStyleIdx="0" presStyleCnt="3">
        <dgm:presLayoutVars>
          <dgm:bulletEnabled val="1"/>
        </dgm:presLayoutVars>
      </dgm:prSet>
      <dgm:spPr/>
    </dgm:pt>
    <dgm:pt modelId="{A8E8F59B-CAEE-4B2F-957E-5A7FD150CCDA}" type="pres">
      <dgm:prSet presAssocID="{1DF02F67-0210-4A4D-831F-986060DC9D9C}" presName="FourConn_2-3" presStyleLbl="fgAccFollowNode1" presStyleIdx="1" presStyleCnt="3">
        <dgm:presLayoutVars>
          <dgm:bulletEnabled val="1"/>
        </dgm:presLayoutVars>
      </dgm:prSet>
      <dgm:spPr/>
    </dgm:pt>
    <dgm:pt modelId="{CAD50814-C41B-4030-8E37-E8A999281F95}" type="pres">
      <dgm:prSet presAssocID="{1DF02F67-0210-4A4D-831F-986060DC9D9C}" presName="FourConn_3-4" presStyleLbl="fgAccFollowNode1" presStyleIdx="2" presStyleCnt="3">
        <dgm:presLayoutVars>
          <dgm:bulletEnabled val="1"/>
        </dgm:presLayoutVars>
      </dgm:prSet>
      <dgm:spPr/>
    </dgm:pt>
    <dgm:pt modelId="{BBCAB2AD-3E4E-4377-8046-A7FB945B65D9}" type="pres">
      <dgm:prSet presAssocID="{1DF02F67-0210-4A4D-831F-986060DC9D9C}" presName="FourNodes_1_text" presStyleLbl="node1" presStyleIdx="3" presStyleCnt="4">
        <dgm:presLayoutVars>
          <dgm:bulletEnabled val="1"/>
        </dgm:presLayoutVars>
      </dgm:prSet>
      <dgm:spPr/>
    </dgm:pt>
    <dgm:pt modelId="{E2F32DDE-1070-4A46-90BD-0F09B2A2A5BC}" type="pres">
      <dgm:prSet presAssocID="{1DF02F67-0210-4A4D-831F-986060DC9D9C}" presName="FourNodes_2_text" presStyleLbl="node1" presStyleIdx="3" presStyleCnt="4">
        <dgm:presLayoutVars>
          <dgm:bulletEnabled val="1"/>
        </dgm:presLayoutVars>
      </dgm:prSet>
      <dgm:spPr/>
    </dgm:pt>
    <dgm:pt modelId="{59B7054C-4C60-4DBC-B779-A7470DC68CEB}" type="pres">
      <dgm:prSet presAssocID="{1DF02F67-0210-4A4D-831F-986060DC9D9C}" presName="FourNodes_3_text" presStyleLbl="node1" presStyleIdx="3" presStyleCnt="4">
        <dgm:presLayoutVars>
          <dgm:bulletEnabled val="1"/>
        </dgm:presLayoutVars>
      </dgm:prSet>
      <dgm:spPr/>
    </dgm:pt>
    <dgm:pt modelId="{A543067F-0A7F-4BFD-88A5-55C439EE6747}" type="pres">
      <dgm:prSet presAssocID="{1DF02F67-0210-4A4D-831F-986060DC9D9C}" presName="FourNodes_4_text" presStyleLbl="node1" presStyleIdx="3" presStyleCnt="4">
        <dgm:presLayoutVars>
          <dgm:bulletEnabled val="1"/>
        </dgm:presLayoutVars>
      </dgm:prSet>
      <dgm:spPr/>
    </dgm:pt>
  </dgm:ptLst>
  <dgm:cxnLst>
    <dgm:cxn modelId="{3A030D0A-9E30-4C08-8AE1-85FD22FD540F}" type="presOf" srcId="{1DF02F67-0210-4A4D-831F-986060DC9D9C}" destId="{9AE13FDF-062B-4DBE-B26B-36B692B0010D}" srcOrd="0" destOrd="0" presId="urn:microsoft.com/office/officeart/2005/8/layout/vProcess5"/>
    <dgm:cxn modelId="{5B01571C-DEF2-4B6B-BE4B-699405EB58E9}" srcId="{1DF02F67-0210-4A4D-831F-986060DC9D9C}" destId="{F4731DBB-1444-4BCA-A5DB-D4976AA397FC}" srcOrd="1" destOrd="0" parTransId="{419B9E43-102F-49A1-B7D0-301C058BC9CB}" sibTransId="{4F243E8A-12CC-4348-BA19-CAEFDC61E4E9}"/>
    <dgm:cxn modelId="{C3E48435-9739-4703-956B-DFDDD49791A1}" srcId="{5BD76DE2-4BC7-45D3-BC75-C1EE1F56C0A7}" destId="{82D3F6CF-A634-48E9-9637-9C9122D55A0C}" srcOrd="0" destOrd="0" parTransId="{1F751C3F-8E85-4DD5-B5EB-93F322AFB8FD}" sibTransId="{17043009-EAF3-4715-BB17-2FE324A91015}"/>
    <dgm:cxn modelId="{932C5946-D7DC-4C48-B11C-72AF3B54D72E}" type="presOf" srcId="{3DCEA157-BFA0-45BB-88E0-F22433190F23}" destId="{59B7054C-4C60-4DBC-B779-A7470DC68CEB}" srcOrd="1" destOrd="0" presId="urn:microsoft.com/office/officeart/2005/8/layout/vProcess5"/>
    <dgm:cxn modelId="{D1222474-52AB-4F83-B956-C3615F3AE84E}" srcId="{1DF02F67-0210-4A4D-831F-986060DC9D9C}" destId="{5BD76DE2-4BC7-45D3-BC75-C1EE1F56C0A7}" srcOrd="3" destOrd="0" parTransId="{8EE110F9-C0F7-4427-ADAF-E9534728399E}" sibTransId="{2DF3F707-3E59-42C5-B277-E7ED2AE70C70}"/>
    <dgm:cxn modelId="{7FFB9093-9E95-4CBC-9A28-6877A066FB44}" srcId="{1DF02F67-0210-4A4D-831F-986060DC9D9C}" destId="{3DCEA157-BFA0-45BB-88E0-F22433190F23}" srcOrd="2" destOrd="0" parTransId="{5472C9CE-4EB5-4CF3-9EE7-8629B5D77110}" sibTransId="{7D7B58AA-A313-4650-BE30-F4800B81BA4A}"/>
    <dgm:cxn modelId="{4A1F0698-DF41-4C67-88C8-A6EE62523D91}" type="presOf" srcId="{3DCEA157-BFA0-45BB-88E0-F22433190F23}" destId="{BF3398E1-4DC3-4B11-AC8B-3F91126B40B8}" srcOrd="0" destOrd="0" presId="urn:microsoft.com/office/officeart/2005/8/layout/vProcess5"/>
    <dgm:cxn modelId="{72892699-9702-4BB5-880B-EB9D8AEC91CC}" type="presOf" srcId="{259377D1-7D8C-48A9-B4B2-2911CA9419D6}" destId="{BBCAB2AD-3E4E-4377-8046-A7FB945B65D9}" srcOrd="1" destOrd="0" presId="urn:microsoft.com/office/officeart/2005/8/layout/vProcess5"/>
    <dgm:cxn modelId="{65CEBD9A-7224-49C1-9A4F-28462FBABFFE}" type="presOf" srcId="{DDFEF41C-3013-4F50-9F03-28A5ED55E17A}" destId="{D58C7D0A-A70D-4C95-92ED-892DC5D7CDA3}" srcOrd="0" destOrd="0" presId="urn:microsoft.com/office/officeart/2005/8/layout/vProcess5"/>
    <dgm:cxn modelId="{097401A1-59CA-4FDC-952A-6D8EB3006238}" type="presOf" srcId="{4F243E8A-12CC-4348-BA19-CAEFDC61E4E9}" destId="{A8E8F59B-CAEE-4B2F-957E-5A7FD150CCDA}" srcOrd="0" destOrd="0" presId="urn:microsoft.com/office/officeart/2005/8/layout/vProcess5"/>
    <dgm:cxn modelId="{147599A3-3A2D-46AE-9029-8FB17667522C}" type="presOf" srcId="{F4731DBB-1444-4BCA-A5DB-D4976AA397FC}" destId="{E2F32DDE-1070-4A46-90BD-0F09B2A2A5BC}" srcOrd="1" destOrd="0" presId="urn:microsoft.com/office/officeart/2005/8/layout/vProcess5"/>
    <dgm:cxn modelId="{0C1D5BAC-538E-41EA-A755-7ECDD75A5B6B}" type="presOf" srcId="{5BD76DE2-4BC7-45D3-BC75-C1EE1F56C0A7}" destId="{CCE32F34-D7B0-4368-9B42-DF614EFA05E9}" srcOrd="0" destOrd="0" presId="urn:microsoft.com/office/officeart/2005/8/layout/vProcess5"/>
    <dgm:cxn modelId="{4370C5CB-8F5A-4B6D-B81D-0F676BBF9512}" type="presOf" srcId="{5BD76DE2-4BC7-45D3-BC75-C1EE1F56C0A7}" destId="{A543067F-0A7F-4BFD-88A5-55C439EE6747}" srcOrd="1" destOrd="0" presId="urn:microsoft.com/office/officeart/2005/8/layout/vProcess5"/>
    <dgm:cxn modelId="{E106A5D7-2B97-4E6B-847D-E8DA726CCB28}" srcId="{1DF02F67-0210-4A4D-831F-986060DC9D9C}" destId="{259377D1-7D8C-48A9-B4B2-2911CA9419D6}" srcOrd="0" destOrd="0" parTransId="{E15577EB-3F60-44F4-B158-A5B6916015A8}" sibTransId="{DDFEF41C-3013-4F50-9F03-28A5ED55E17A}"/>
    <dgm:cxn modelId="{4519F0E5-9780-4479-BFD7-D7D2EF7BC853}" type="presOf" srcId="{F4731DBB-1444-4BCA-A5DB-D4976AA397FC}" destId="{1FF55742-5733-48C7-B972-831C0DDEF0F2}" srcOrd="0" destOrd="0" presId="urn:microsoft.com/office/officeart/2005/8/layout/vProcess5"/>
    <dgm:cxn modelId="{B3FA22EC-EA06-47FA-8320-CB59B76B2EC2}" type="presOf" srcId="{7D7B58AA-A313-4650-BE30-F4800B81BA4A}" destId="{CAD50814-C41B-4030-8E37-E8A999281F95}" srcOrd="0" destOrd="0" presId="urn:microsoft.com/office/officeart/2005/8/layout/vProcess5"/>
    <dgm:cxn modelId="{B77795F2-9C3A-4A9E-81B5-0CB890391BEB}" type="presOf" srcId="{82D3F6CF-A634-48E9-9637-9C9122D55A0C}" destId="{A543067F-0A7F-4BFD-88A5-55C439EE6747}" srcOrd="1" destOrd="1" presId="urn:microsoft.com/office/officeart/2005/8/layout/vProcess5"/>
    <dgm:cxn modelId="{FD14F3F5-3A29-4C29-B3D6-18A7CD1B21A4}" type="presOf" srcId="{259377D1-7D8C-48A9-B4B2-2911CA9419D6}" destId="{E49A6E3E-0A86-436E-999A-394070C44199}" srcOrd="0" destOrd="0" presId="urn:microsoft.com/office/officeart/2005/8/layout/vProcess5"/>
    <dgm:cxn modelId="{14E465FC-7D23-4B45-9B13-99D673A7F83D}" type="presOf" srcId="{82D3F6CF-A634-48E9-9637-9C9122D55A0C}" destId="{CCE32F34-D7B0-4368-9B42-DF614EFA05E9}" srcOrd="0" destOrd="1" presId="urn:microsoft.com/office/officeart/2005/8/layout/vProcess5"/>
    <dgm:cxn modelId="{2C8940FA-C1E1-4831-AEC1-E9CFFC805BFE}" type="presParOf" srcId="{9AE13FDF-062B-4DBE-B26B-36B692B0010D}" destId="{CB7B3C5B-B025-48FD-8DA9-77FD41963A7A}" srcOrd="0" destOrd="0" presId="urn:microsoft.com/office/officeart/2005/8/layout/vProcess5"/>
    <dgm:cxn modelId="{D2B2A8BE-74F2-4351-AC23-DBA02B0BDCD4}" type="presParOf" srcId="{9AE13FDF-062B-4DBE-B26B-36B692B0010D}" destId="{E49A6E3E-0A86-436E-999A-394070C44199}" srcOrd="1" destOrd="0" presId="urn:microsoft.com/office/officeart/2005/8/layout/vProcess5"/>
    <dgm:cxn modelId="{2514C541-6E60-4DD4-A56A-0704B0BCD4C9}" type="presParOf" srcId="{9AE13FDF-062B-4DBE-B26B-36B692B0010D}" destId="{1FF55742-5733-48C7-B972-831C0DDEF0F2}" srcOrd="2" destOrd="0" presId="urn:microsoft.com/office/officeart/2005/8/layout/vProcess5"/>
    <dgm:cxn modelId="{2D8FFA71-3D61-4789-BDEB-858E168B5BE0}" type="presParOf" srcId="{9AE13FDF-062B-4DBE-B26B-36B692B0010D}" destId="{BF3398E1-4DC3-4B11-AC8B-3F91126B40B8}" srcOrd="3" destOrd="0" presId="urn:microsoft.com/office/officeart/2005/8/layout/vProcess5"/>
    <dgm:cxn modelId="{24741E8A-18EF-4288-85F0-531601E982A3}" type="presParOf" srcId="{9AE13FDF-062B-4DBE-B26B-36B692B0010D}" destId="{CCE32F34-D7B0-4368-9B42-DF614EFA05E9}" srcOrd="4" destOrd="0" presId="urn:microsoft.com/office/officeart/2005/8/layout/vProcess5"/>
    <dgm:cxn modelId="{D18BB8B9-09A5-46E3-8573-BF05A36935E7}" type="presParOf" srcId="{9AE13FDF-062B-4DBE-B26B-36B692B0010D}" destId="{D58C7D0A-A70D-4C95-92ED-892DC5D7CDA3}" srcOrd="5" destOrd="0" presId="urn:microsoft.com/office/officeart/2005/8/layout/vProcess5"/>
    <dgm:cxn modelId="{A92F22CB-B667-4A2B-BCAB-EA1C4A8CEBAC}" type="presParOf" srcId="{9AE13FDF-062B-4DBE-B26B-36B692B0010D}" destId="{A8E8F59B-CAEE-4B2F-957E-5A7FD150CCDA}" srcOrd="6" destOrd="0" presId="urn:microsoft.com/office/officeart/2005/8/layout/vProcess5"/>
    <dgm:cxn modelId="{BA4A28DA-A375-4950-9B6C-32465D76DCA1}" type="presParOf" srcId="{9AE13FDF-062B-4DBE-B26B-36B692B0010D}" destId="{CAD50814-C41B-4030-8E37-E8A999281F95}" srcOrd="7" destOrd="0" presId="urn:microsoft.com/office/officeart/2005/8/layout/vProcess5"/>
    <dgm:cxn modelId="{E7577B58-3285-4775-88BF-072DE08714AB}" type="presParOf" srcId="{9AE13FDF-062B-4DBE-B26B-36B692B0010D}" destId="{BBCAB2AD-3E4E-4377-8046-A7FB945B65D9}" srcOrd="8" destOrd="0" presId="urn:microsoft.com/office/officeart/2005/8/layout/vProcess5"/>
    <dgm:cxn modelId="{0F43B026-328C-41B8-A3AB-E0A11DD4B66A}" type="presParOf" srcId="{9AE13FDF-062B-4DBE-B26B-36B692B0010D}" destId="{E2F32DDE-1070-4A46-90BD-0F09B2A2A5BC}" srcOrd="9" destOrd="0" presId="urn:microsoft.com/office/officeart/2005/8/layout/vProcess5"/>
    <dgm:cxn modelId="{6CBDFCB9-5FE7-4CF2-8B17-31B857D43A9B}" type="presParOf" srcId="{9AE13FDF-062B-4DBE-B26B-36B692B0010D}" destId="{59B7054C-4C60-4DBC-B779-A7470DC68CEB}" srcOrd="10" destOrd="0" presId="urn:microsoft.com/office/officeart/2005/8/layout/vProcess5"/>
    <dgm:cxn modelId="{5111FD33-9811-4CFC-8A7C-45283DE8DC34}" type="presParOf" srcId="{9AE13FDF-062B-4DBE-B26B-36B692B0010D}" destId="{A543067F-0A7F-4BFD-88A5-55C439EE674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253930-FEDA-4ED6-AC2F-BC44C466ECBB}" type="doc">
      <dgm:prSet loTypeId="urn:microsoft.com/office/officeart/2005/8/layout/hierarchy1" loCatId="hierarchy" qsTypeId="urn:microsoft.com/office/officeart/2005/8/quickstyle/simple1" qsCatId="simple" csTypeId="urn:microsoft.com/office/officeart/2005/8/colors/colorful1#4" csCatId="colorful" phldr="1"/>
      <dgm:spPr/>
      <dgm:t>
        <a:bodyPr/>
        <a:lstStyle/>
        <a:p>
          <a:endParaRPr lang="en-US"/>
        </a:p>
      </dgm:t>
    </dgm:pt>
    <dgm:pt modelId="{448563F8-F16D-4A25-A212-77FE7220355B}">
      <dgm:prSet phldrT="[Text]"/>
      <dgm:spPr/>
      <dgm:t>
        <a:bodyPr/>
        <a:lstStyle/>
        <a:p>
          <a:r>
            <a:rPr lang="en-US" dirty="0"/>
            <a:t>Intracanal medicament</a:t>
          </a:r>
        </a:p>
      </dgm:t>
    </dgm:pt>
    <dgm:pt modelId="{76CA0684-3941-4E0A-B8BD-9466C43DFBCA}" type="parTrans" cxnId="{B662AFBE-77B8-4697-81AA-2614E4841B6E}">
      <dgm:prSet/>
      <dgm:spPr/>
      <dgm:t>
        <a:bodyPr/>
        <a:lstStyle/>
        <a:p>
          <a:endParaRPr lang="en-US"/>
        </a:p>
      </dgm:t>
    </dgm:pt>
    <dgm:pt modelId="{C42396DF-FADA-498C-9B63-1F942FF4E6F2}" type="sibTrans" cxnId="{B662AFBE-77B8-4697-81AA-2614E4841B6E}">
      <dgm:prSet/>
      <dgm:spPr/>
      <dgm:t>
        <a:bodyPr/>
        <a:lstStyle/>
        <a:p>
          <a:endParaRPr lang="en-US"/>
        </a:p>
      </dgm:t>
    </dgm:pt>
    <dgm:pt modelId="{FACAF5AF-2F6E-45AE-81B7-2828B60AC7BC}">
      <dgm:prSet phldrT="[Text]"/>
      <dgm:spPr/>
      <dgm:t>
        <a:bodyPr/>
        <a:lstStyle/>
        <a:p>
          <a:r>
            <a:rPr lang="en-US" dirty="0"/>
            <a:t>Calcium hydroxide</a:t>
          </a:r>
        </a:p>
      </dgm:t>
    </dgm:pt>
    <dgm:pt modelId="{F6644909-5226-4D0A-BBC2-5EAA5121971C}" type="parTrans" cxnId="{A93A81A0-D2FD-419A-AA56-36595C3A0E85}">
      <dgm:prSet/>
      <dgm:spPr/>
      <dgm:t>
        <a:bodyPr/>
        <a:lstStyle/>
        <a:p>
          <a:endParaRPr lang="en-US"/>
        </a:p>
      </dgm:t>
    </dgm:pt>
    <dgm:pt modelId="{AAD1F485-7F6E-48DE-8BB0-4ADE530451D5}" type="sibTrans" cxnId="{A93A81A0-D2FD-419A-AA56-36595C3A0E85}">
      <dgm:prSet/>
      <dgm:spPr/>
      <dgm:t>
        <a:bodyPr/>
        <a:lstStyle/>
        <a:p>
          <a:endParaRPr lang="en-US"/>
        </a:p>
      </dgm:t>
    </dgm:pt>
    <dgm:pt modelId="{85C506B1-B854-4BCD-8FFA-A5DDF07F305D}">
      <dgm:prSet phldrT="[Text]"/>
      <dgm:spPr/>
      <dgm:t>
        <a:bodyPr/>
        <a:lstStyle/>
        <a:p>
          <a:r>
            <a:rPr lang="en-US" dirty="0"/>
            <a:t>Antibiotic Paste</a:t>
          </a:r>
        </a:p>
      </dgm:t>
    </dgm:pt>
    <dgm:pt modelId="{4F9FE9DB-BA1B-47B0-B5FF-AF359B7263D0}" type="parTrans" cxnId="{92A90FB0-BF33-4610-A2DF-361837B7F564}">
      <dgm:prSet/>
      <dgm:spPr/>
      <dgm:t>
        <a:bodyPr/>
        <a:lstStyle/>
        <a:p>
          <a:endParaRPr lang="en-US"/>
        </a:p>
      </dgm:t>
    </dgm:pt>
    <dgm:pt modelId="{41D3E554-A930-4712-97DD-BBB3DCF30764}" type="sibTrans" cxnId="{92A90FB0-BF33-4610-A2DF-361837B7F564}">
      <dgm:prSet/>
      <dgm:spPr/>
      <dgm:t>
        <a:bodyPr/>
        <a:lstStyle/>
        <a:p>
          <a:endParaRPr lang="en-US"/>
        </a:p>
      </dgm:t>
    </dgm:pt>
    <dgm:pt modelId="{2BC38353-56CD-464F-911A-D73E23EA1080}" type="pres">
      <dgm:prSet presAssocID="{FC253930-FEDA-4ED6-AC2F-BC44C466ECBB}" presName="hierChild1" presStyleCnt="0">
        <dgm:presLayoutVars>
          <dgm:chPref val="1"/>
          <dgm:dir/>
          <dgm:animOne val="branch"/>
          <dgm:animLvl val="lvl"/>
          <dgm:resizeHandles/>
        </dgm:presLayoutVars>
      </dgm:prSet>
      <dgm:spPr/>
    </dgm:pt>
    <dgm:pt modelId="{D7D309C5-82DE-47BE-A72E-C37BC6191228}" type="pres">
      <dgm:prSet presAssocID="{448563F8-F16D-4A25-A212-77FE7220355B}" presName="hierRoot1" presStyleCnt="0"/>
      <dgm:spPr/>
    </dgm:pt>
    <dgm:pt modelId="{EC33F80C-C6CF-434A-9DD2-2F6BFA90124F}" type="pres">
      <dgm:prSet presAssocID="{448563F8-F16D-4A25-A212-77FE7220355B}" presName="composite" presStyleCnt="0"/>
      <dgm:spPr/>
    </dgm:pt>
    <dgm:pt modelId="{1C0C1488-0CA6-4611-B149-ABC9C3699D75}" type="pres">
      <dgm:prSet presAssocID="{448563F8-F16D-4A25-A212-77FE7220355B}" presName="background" presStyleLbl="node0" presStyleIdx="0" presStyleCnt="1"/>
      <dgm:spPr/>
    </dgm:pt>
    <dgm:pt modelId="{39A59FB2-9448-439F-8A74-BF3DEB9BBD34}" type="pres">
      <dgm:prSet presAssocID="{448563F8-F16D-4A25-A212-77FE7220355B}" presName="text" presStyleLbl="fgAcc0" presStyleIdx="0" presStyleCnt="1" custScaleX="170014">
        <dgm:presLayoutVars>
          <dgm:chPref val="3"/>
        </dgm:presLayoutVars>
      </dgm:prSet>
      <dgm:spPr/>
    </dgm:pt>
    <dgm:pt modelId="{8E7EAFED-5EA3-471A-86E4-8082AB20E317}" type="pres">
      <dgm:prSet presAssocID="{448563F8-F16D-4A25-A212-77FE7220355B}" presName="hierChild2" presStyleCnt="0"/>
      <dgm:spPr/>
    </dgm:pt>
    <dgm:pt modelId="{D1436DE6-82C8-426D-9421-4B96406C018E}" type="pres">
      <dgm:prSet presAssocID="{F6644909-5226-4D0A-BBC2-5EAA5121971C}" presName="Name10" presStyleLbl="parChTrans1D2" presStyleIdx="0" presStyleCnt="2"/>
      <dgm:spPr/>
    </dgm:pt>
    <dgm:pt modelId="{949E8213-9B2F-4D09-95FC-63ED50115167}" type="pres">
      <dgm:prSet presAssocID="{FACAF5AF-2F6E-45AE-81B7-2828B60AC7BC}" presName="hierRoot2" presStyleCnt="0"/>
      <dgm:spPr/>
    </dgm:pt>
    <dgm:pt modelId="{B26D1509-C2F5-45DE-88E4-01D712BC7A3E}" type="pres">
      <dgm:prSet presAssocID="{FACAF5AF-2F6E-45AE-81B7-2828B60AC7BC}" presName="composite2" presStyleCnt="0"/>
      <dgm:spPr/>
    </dgm:pt>
    <dgm:pt modelId="{F2A8D5B4-DF89-43C1-82FF-F2BAAE2DDAA6}" type="pres">
      <dgm:prSet presAssocID="{FACAF5AF-2F6E-45AE-81B7-2828B60AC7BC}" presName="background2" presStyleLbl="node2" presStyleIdx="0" presStyleCnt="2"/>
      <dgm:spPr/>
    </dgm:pt>
    <dgm:pt modelId="{ADE16DA7-89D6-4FA2-B5DC-634A0949F83F}" type="pres">
      <dgm:prSet presAssocID="{FACAF5AF-2F6E-45AE-81B7-2828B60AC7BC}" presName="text2" presStyleLbl="fgAcc2" presStyleIdx="0" presStyleCnt="2">
        <dgm:presLayoutVars>
          <dgm:chPref val="3"/>
        </dgm:presLayoutVars>
      </dgm:prSet>
      <dgm:spPr/>
    </dgm:pt>
    <dgm:pt modelId="{82D27F14-B600-4929-92C2-FCB673E80E60}" type="pres">
      <dgm:prSet presAssocID="{FACAF5AF-2F6E-45AE-81B7-2828B60AC7BC}" presName="hierChild3" presStyleCnt="0"/>
      <dgm:spPr/>
    </dgm:pt>
    <dgm:pt modelId="{B72DAB67-F3CB-47F4-9C44-BBDEF7ADD1F1}" type="pres">
      <dgm:prSet presAssocID="{4F9FE9DB-BA1B-47B0-B5FF-AF359B7263D0}" presName="Name10" presStyleLbl="parChTrans1D2" presStyleIdx="1" presStyleCnt="2"/>
      <dgm:spPr/>
    </dgm:pt>
    <dgm:pt modelId="{56FFC2BF-909D-4C41-AB4F-9FCB7F0443ED}" type="pres">
      <dgm:prSet presAssocID="{85C506B1-B854-4BCD-8FFA-A5DDF07F305D}" presName="hierRoot2" presStyleCnt="0"/>
      <dgm:spPr/>
    </dgm:pt>
    <dgm:pt modelId="{31E69CB4-C5BC-45F7-8EEA-459F2C50A3B3}" type="pres">
      <dgm:prSet presAssocID="{85C506B1-B854-4BCD-8FFA-A5DDF07F305D}" presName="composite2" presStyleCnt="0"/>
      <dgm:spPr/>
    </dgm:pt>
    <dgm:pt modelId="{66D47DE8-1BEA-4841-9E54-B2971805530E}" type="pres">
      <dgm:prSet presAssocID="{85C506B1-B854-4BCD-8FFA-A5DDF07F305D}" presName="background2" presStyleLbl="node2" presStyleIdx="1" presStyleCnt="2"/>
      <dgm:spPr/>
    </dgm:pt>
    <dgm:pt modelId="{F3544B6E-7A55-4C02-8FEA-E29605279E58}" type="pres">
      <dgm:prSet presAssocID="{85C506B1-B854-4BCD-8FFA-A5DDF07F305D}" presName="text2" presStyleLbl="fgAcc2" presStyleIdx="1" presStyleCnt="2">
        <dgm:presLayoutVars>
          <dgm:chPref val="3"/>
        </dgm:presLayoutVars>
      </dgm:prSet>
      <dgm:spPr/>
    </dgm:pt>
    <dgm:pt modelId="{C0316B98-D3B8-4E1A-BB84-7DDE0E645C6B}" type="pres">
      <dgm:prSet presAssocID="{85C506B1-B854-4BCD-8FFA-A5DDF07F305D}" presName="hierChild3" presStyleCnt="0"/>
      <dgm:spPr/>
    </dgm:pt>
  </dgm:ptLst>
  <dgm:cxnLst>
    <dgm:cxn modelId="{2F6E0011-3E00-47CA-8B59-8FE9EF990885}" type="presOf" srcId="{4F9FE9DB-BA1B-47B0-B5FF-AF359B7263D0}" destId="{B72DAB67-F3CB-47F4-9C44-BBDEF7ADD1F1}" srcOrd="0" destOrd="0" presId="urn:microsoft.com/office/officeart/2005/8/layout/hierarchy1"/>
    <dgm:cxn modelId="{FDD6B03E-B911-428B-AE8F-595537EFD0F6}" type="presOf" srcId="{F6644909-5226-4D0A-BBC2-5EAA5121971C}" destId="{D1436DE6-82C8-426D-9421-4B96406C018E}" srcOrd="0" destOrd="0" presId="urn:microsoft.com/office/officeart/2005/8/layout/hierarchy1"/>
    <dgm:cxn modelId="{0D854376-A8E3-4A92-B05C-7067B9410468}" type="presOf" srcId="{FC253930-FEDA-4ED6-AC2F-BC44C466ECBB}" destId="{2BC38353-56CD-464F-911A-D73E23EA1080}" srcOrd="0" destOrd="0" presId="urn:microsoft.com/office/officeart/2005/8/layout/hierarchy1"/>
    <dgm:cxn modelId="{A93A81A0-D2FD-419A-AA56-36595C3A0E85}" srcId="{448563F8-F16D-4A25-A212-77FE7220355B}" destId="{FACAF5AF-2F6E-45AE-81B7-2828B60AC7BC}" srcOrd="0" destOrd="0" parTransId="{F6644909-5226-4D0A-BBC2-5EAA5121971C}" sibTransId="{AAD1F485-7F6E-48DE-8BB0-4ADE530451D5}"/>
    <dgm:cxn modelId="{AE381CAC-EFDD-4B2F-82FE-A8FDE5147043}" type="presOf" srcId="{FACAF5AF-2F6E-45AE-81B7-2828B60AC7BC}" destId="{ADE16DA7-89D6-4FA2-B5DC-634A0949F83F}" srcOrd="0" destOrd="0" presId="urn:microsoft.com/office/officeart/2005/8/layout/hierarchy1"/>
    <dgm:cxn modelId="{92A90FB0-BF33-4610-A2DF-361837B7F564}" srcId="{448563F8-F16D-4A25-A212-77FE7220355B}" destId="{85C506B1-B854-4BCD-8FFA-A5DDF07F305D}" srcOrd="1" destOrd="0" parTransId="{4F9FE9DB-BA1B-47B0-B5FF-AF359B7263D0}" sibTransId="{41D3E554-A930-4712-97DD-BBB3DCF30764}"/>
    <dgm:cxn modelId="{B662AFBE-77B8-4697-81AA-2614E4841B6E}" srcId="{FC253930-FEDA-4ED6-AC2F-BC44C466ECBB}" destId="{448563F8-F16D-4A25-A212-77FE7220355B}" srcOrd="0" destOrd="0" parTransId="{76CA0684-3941-4E0A-B8BD-9466C43DFBCA}" sibTransId="{C42396DF-FADA-498C-9B63-1F942FF4E6F2}"/>
    <dgm:cxn modelId="{A3CA77E6-DCFE-47B0-93D7-F2A9912DBDBF}" type="presOf" srcId="{448563F8-F16D-4A25-A212-77FE7220355B}" destId="{39A59FB2-9448-439F-8A74-BF3DEB9BBD34}" srcOrd="0" destOrd="0" presId="urn:microsoft.com/office/officeart/2005/8/layout/hierarchy1"/>
    <dgm:cxn modelId="{02A2A5FB-21C9-474A-940D-365C6318B92A}" type="presOf" srcId="{85C506B1-B854-4BCD-8FFA-A5DDF07F305D}" destId="{F3544B6E-7A55-4C02-8FEA-E29605279E58}" srcOrd="0" destOrd="0" presId="urn:microsoft.com/office/officeart/2005/8/layout/hierarchy1"/>
    <dgm:cxn modelId="{5BED99F0-F5E8-4981-8661-BA0F0E62B9D4}" type="presParOf" srcId="{2BC38353-56CD-464F-911A-D73E23EA1080}" destId="{D7D309C5-82DE-47BE-A72E-C37BC6191228}" srcOrd="0" destOrd="0" presId="urn:microsoft.com/office/officeart/2005/8/layout/hierarchy1"/>
    <dgm:cxn modelId="{C3A80E06-6717-4AF9-A447-4CE23C7559E1}" type="presParOf" srcId="{D7D309C5-82DE-47BE-A72E-C37BC6191228}" destId="{EC33F80C-C6CF-434A-9DD2-2F6BFA90124F}" srcOrd="0" destOrd="0" presId="urn:microsoft.com/office/officeart/2005/8/layout/hierarchy1"/>
    <dgm:cxn modelId="{7CA16F16-CB0A-4785-BB06-EA26388EDA49}" type="presParOf" srcId="{EC33F80C-C6CF-434A-9DD2-2F6BFA90124F}" destId="{1C0C1488-0CA6-4611-B149-ABC9C3699D75}" srcOrd="0" destOrd="0" presId="urn:microsoft.com/office/officeart/2005/8/layout/hierarchy1"/>
    <dgm:cxn modelId="{C04D8B9B-94BE-4A95-9565-341D31DDB654}" type="presParOf" srcId="{EC33F80C-C6CF-434A-9DD2-2F6BFA90124F}" destId="{39A59FB2-9448-439F-8A74-BF3DEB9BBD34}" srcOrd="1" destOrd="0" presId="urn:microsoft.com/office/officeart/2005/8/layout/hierarchy1"/>
    <dgm:cxn modelId="{82F6D751-EEDA-4880-9FE9-19D4C1B66C69}" type="presParOf" srcId="{D7D309C5-82DE-47BE-A72E-C37BC6191228}" destId="{8E7EAFED-5EA3-471A-86E4-8082AB20E317}" srcOrd="1" destOrd="0" presId="urn:microsoft.com/office/officeart/2005/8/layout/hierarchy1"/>
    <dgm:cxn modelId="{9FF51A1C-94D9-4683-8E72-0702C1D99B13}" type="presParOf" srcId="{8E7EAFED-5EA3-471A-86E4-8082AB20E317}" destId="{D1436DE6-82C8-426D-9421-4B96406C018E}" srcOrd="0" destOrd="0" presId="urn:microsoft.com/office/officeart/2005/8/layout/hierarchy1"/>
    <dgm:cxn modelId="{4617A4B9-EE37-4EDD-BE2A-ADEFC9C33320}" type="presParOf" srcId="{8E7EAFED-5EA3-471A-86E4-8082AB20E317}" destId="{949E8213-9B2F-4D09-95FC-63ED50115167}" srcOrd="1" destOrd="0" presId="urn:microsoft.com/office/officeart/2005/8/layout/hierarchy1"/>
    <dgm:cxn modelId="{C7E3FB0B-ED20-4FC5-896C-6C589B5DFB0C}" type="presParOf" srcId="{949E8213-9B2F-4D09-95FC-63ED50115167}" destId="{B26D1509-C2F5-45DE-88E4-01D712BC7A3E}" srcOrd="0" destOrd="0" presId="urn:microsoft.com/office/officeart/2005/8/layout/hierarchy1"/>
    <dgm:cxn modelId="{04928457-3802-4A49-9AB1-8CB311FB5B7E}" type="presParOf" srcId="{B26D1509-C2F5-45DE-88E4-01D712BC7A3E}" destId="{F2A8D5B4-DF89-43C1-82FF-F2BAAE2DDAA6}" srcOrd="0" destOrd="0" presId="urn:microsoft.com/office/officeart/2005/8/layout/hierarchy1"/>
    <dgm:cxn modelId="{B22F6375-5C5F-420C-A780-66A573DA1AE0}" type="presParOf" srcId="{B26D1509-C2F5-45DE-88E4-01D712BC7A3E}" destId="{ADE16DA7-89D6-4FA2-B5DC-634A0949F83F}" srcOrd="1" destOrd="0" presId="urn:microsoft.com/office/officeart/2005/8/layout/hierarchy1"/>
    <dgm:cxn modelId="{3AF89EB7-BCB1-4B74-8C3A-282B3F36C152}" type="presParOf" srcId="{949E8213-9B2F-4D09-95FC-63ED50115167}" destId="{82D27F14-B600-4929-92C2-FCB673E80E60}" srcOrd="1" destOrd="0" presId="urn:microsoft.com/office/officeart/2005/8/layout/hierarchy1"/>
    <dgm:cxn modelId="{85A38D31-FA7A-48B5-BBD2-099F0D8F29C0}" type="presParOf" srcId="{8E7EAFED-5EA3-471A-86E4-8082AB20E317}" destId="{B72DAB67-F3CB-47F4-9C44-BBDEF7ADD1F1}" srcOrd="2" destOrd="0" presId="urn:microsoft.com/office/officeart/2005/8/layout/hierarchy1"/>
    <dgm:cxn modelId="{CCC623DD-0FDD-4EE0-85C8-B30CE2A8D965}" type="presParOf" srcId="{8E7EAFED-5EA3-471A-86E4-8082AB20E317}" destId="{56FFC2BF-909D-4C41-AB4F-9FCB7F0443ED}" srcOrd="3" destOrd="0" presId="urn:microsoft.com/office/officeart/2005/8/layout/hierarchy1"/>
    <dgm:cxn modelId="{13A5D5A9-A439-4BA9-BB20-D470079CA6ED}" type="presParOf" srcId="{56FFC2BF-909D-4C41-AB4F-9FCB7F0443ED}" destId="{31E69CB4-C5BC-45F7-8EEA-459F2C50A3B3}" srcOrd="0" destOrd="0" presId="urn:microsoft.com/office/officeart/2005/8/layout/hierarchy1"/>
    <dgm:cxn modelId="{F3880D96-B746-44DC-8FD9-E719547EC2A5}" type="presParOf" srcId="{31E69CB4-C5BC-45F7-8EEA-459F2C50A3B3}" destId="{66D47DE8-1BEA-4841-9E54-B2971805530E}" srcOrd="0" destOrd="0" presId="urn:microsoft.com/office/officeart/2005/8/layout/hierarchy1"/>
    <dgm:cxn modelId="{AE5F6A48-04C3-43E5-9D29-42A1C53DC57A}" type="presParOf" srcId="{31E69CB4-C5BC-45F7-8EEA-459F2C50A3B3}" destId="{F3544B6E-7A55-4C02-8FEA-E29605279E58}" srcOrd="1" destOrd="0" presId="urn:microsoft.com/office/officeart/2005/8/layout/hierarchy1"/>
    <dgm:cxn modelId="{FC6684DE-EFBD-4048-8540-7DCA39BB4210}" type="presParOf" srcId="{56FFC2BF-909D-4C41-AB4F-9FCB7F0443ED}" destId="{C0316B98-D3B8-4E1A-BB84-7DDE0E645C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A08126-846B-4019-ADE6-B875AAA6CC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7935810-1456-4D06-807A-3A80ECB1A6AC}">
      <dgm:prSet phldrT="[Text]"/>
      <dgm:spPr/>
      <dgm:t>
        <a:bodyPr/>
        <a:lstStyle/>
        <a:p>
          <a:r>
            <a:rPr lang="en-US" dirty="0"/>
            <a:t>Assess response to initial treatment</a:t>
          </a:r>
        </a:p>
      </dgm:t>
    </dgm:pt>
    <dgm:pt modelId="{02B56009-664C-4E8B-8D34-CF462C86CF51}" type="parTrans" cxnId="{B9C0002F-203F-44D9-9674-75E63B6803BA}">
      <dgm:prSet/>
      <dgm:spPr/>
      <dgm:t>
        <a:bodyPr/>
        <a:lstStyle/>
        <a:p>
          <a:endParaRPr lang="en-US"/>
        </a:p>
      </dgm:t>
    </dgm:pt>
    <dgm:pt modelId="{FA9EAB30-64A9-4C78-8F0A-51F835D3E709}" type="sibTrans" cxnId="{B9C0002F-203F-44D9-9674-75E63B6803BA}">
      <dgm:prSet/>
      <dgm:spPr/>
      <dgm:t>
        <a:bodyPr/>
        <a:lstStyle/>
        <a:p>
          <a:endParaRPr lang="en-US"/>
        </a:p>
      </dgm:t>
    </dgm:pt>
    <dgm:pt modelId="{F50E8F71-C079-4EB1-88DF-472D13F16D3E}">
      <dgm:prSet phldrT="[Text]"/>
      <dgm:spPr/>
      <dgm:t>
        <a:bodyPr/>
        <a:lstStyle/>
        <a:p>
          <a:r>
            <a:rPr lang="en-US" dirty="0"/>
            <a:t>Sign &amp; symptoms of infection persists</a:t>
          </a:r>
        </a:p>
      </dgm:t>
    </dgm:pt>
    <dgm:pt modelId="{7F9E7910-E92E-4603-8DDC-C3D64781793F}" type="parTrans" cxnId="{2B111875-AF19-49DF-A567-3AC7585C5DF7}">
      <dgm:prSet/>
      <dgm:spPr/>
      <dgm:t>
        <a:bodyPr/>
        <a:lstStyle/>
        <a:p>
          <a:endParaRPr lang="en-US"/>
        </a:p>
      </dgm:t>
    </dgm:pt>
    <dgm:pt modelId="{CE16F8ED-B430-4DAF-994F-6FF617D19D70}" type="sibTrans" cxnId="{2B111875-AF19-49DF-A567-3AC7585C5DF7}">
      <dgm:prSet/>
      <dgm:spPr/>
      <dgm:t>
        <a:bodyPr/>
        <a:lstStyle/>
        <a:p>
          <a:endParaRPr lang="en-US"/>
        </a:p>
      </dgm:t>
    </dgm:pt>
    <dgm:pt modelId="{C6B18A31-E352-4E9C-9C75-384B3D8EA182}">
      <dgm:prSet phldrT="[Text]"/>
      <dgm:spPr/>
      <dgm:t>
        <a:bodyPr/>
        <a:lstStyle/>
        <a:p>
          <a:r>
            <a:rPr lang="en-US" dirty="0"/>
            <a:t>Additional treatment time</a:t>
          </a:r>
        </a:p>
      </dgm:t>
    </dgm:pt>
    <dgm:pt modelId="{F5170240-9D4D-4ACA-9558-8298F53BDB12}" type="parTrans" cxnId="{D6C292DC-3E45-4B38-AD4C-D192F3BC1DEC}">
      <dgm:prSet/>
      <dgm:spPr/>
      <dgm:t>
        <a:bodyPr/>
        <a:lstStyle/>
        <a:p>
          <a:endParaRPr lang="en-US"/>
        </a:p>
      </dgm:t>
    </dgm:pt>
    <dgm:pt modelId="{130A3FED-C103-45BD-AD3B-4C8FEF4AF095}" type="sibTrans" cxnId="{D6C292DC-3E45-4B38-AD4C-D192F3BC1DEC}">
      <dgm:prSet/>
      <dgm:spPr/>
      <dgm:t>
        <a:bodyPr/>
        <a:lstStyle/>
        <a:p>
          <a:endParaRPr lang="en-US"/>
        </a:p>
      </dgm:t>
    </dgm:pt>
    <dgm:pt modelId="{81167F18-D87B-4C2E-A2F9-20902673CF90}">
      <dgm:prSet phldrT="[Text]"/>
      <dgm:spPr/>
      <dgm:t>
        <a:bodyPr/>
        <a:lstStyle/>
        <a:p>
          <a:r>
            <a:rPr lang="en-US" dirty="0"/>
            <a:t>Alternative antimicrobial</a:t>
          </a:r>
        </a:p>
      </dgm:t>
    </dgm:pt>
    <dgm:pt modelId="{FD5EA8B4-0532-4575-B051-AA6F31AB871C}" type="parTrans" cxnId="{C7E744E4-E1E3-4854-93CB-01383A882E33}">
      <dgm:prSet/>
      <dgm:spPr/>
      <dgm:t>
        <a:bodyPr/>
        <a:lstStyle/>
        <a:p>
          <a:endParaRPr lang="en-US"/>
        </a:p>
      </dgm:t>
    </dgm:pt>
    <dgm:pt modelId="{153BF6D1-75E1-458C-A9DB-975BE68EBAD2}" type="sibTrans" cxnId="{C7E744E4-E1E3-4854-93CB-01383A882E33}">
      <dgm:prSet/>
      <dgm:spPr/>
      <dgm:t>
        <a:bodyPr/>
        <a:lstStyle/>
        <a:p>
          <a:endParaRPr lang="en-US"/>
        </a:p>
      </dgm:t>
    </dgm:pt>
    <dgm:pt modelId="{283A5E0A-19E2-4848-A67A-6D765D8E109A}">
      <dgm:prSet phldrT="[Text]"/>
      <dgm:spPr/>
      <dgm:t>
        <a:bodyPr/>
        <a:lstStyle/>
        <a:p>
          <a:r>
            <a:rPr lang="en-US" dirty="0"/>
            <a:t>Signs &amp; symptoms relieved</a:t>
          </a:r>
        </a:p>
      </dgm:t>
    </dgm:pt>
    <dgm:pt modelId="{2CE591A2-F34C-4EB5-94B4-3FE3E2B1A399}" type="parTrans" cxnId="{105620D6-C02F-407A-A81C-D5431040C736}">
      <dgm:prSet/>
      <dgm:spPr/>
      <dgm:t>
        <a:bodyPr/>
        <a:lstStyle/>
        <a:p>
          <a:endParaRPr lang="en-US"/>
        </a:p>
      </dgm:t>
    </dgm:pt>
    <dgm:pt modelId="{6238A998-36A6-411A-8827-9D663E47B0A6}" type="sibTrans" cxnId="{105620D6-C02F-407A-A81C-D5431040C736}">
      <dgm:prSet/>
      <dgm:spPr/>
      <dgm:t>
        <a:bodyPr/>
        <a:lstStyle/>
        <a:p>
          <a:endParaRPr lang="en-US"/>
        </a:p>
      </dgm:t>
    </dgm:pt>
    <dgm:pt modelId="{803B4206-13F5-4EAD-ACD5-7D45BA04861B}">
      <dgm:prSet phldrT="[Text]"/>
      <dgm:spPr/>
      <dgm:t>
        <a:bodyPr/>
        <a:lstStyle/>
        <a:p>
          <a:r>
            <a:rPr lang="en-US" dirty="0"/>
            <a:t>revascularization</a:t>
          </a:r>
        </a:p>
      </dgm:t>
    </dgm:pt>
    <dgm:pt modelId="{EF598326-5796-4A55-AB76-3495E8C5EFF6}" type="parTrans" cxnId="{5FDE3080-E4E6-47D4-A537-E107AC505C5F}">
      <dgm:prSet/>
      <dgm:spPr/>
      <dgm:t>
        <a:bodyPr/>
        <a:lstStyle/>
        <a:p>
          <a:endParaRPr lang="en-US"/>
        </a:p>
      </dgm:t>
    </dgm:pt>
    <dgm:pt modelId="{FF6526D0-54DF-46CB-AAA9-4B3AE390AE78}" type="sibTrans" cxnId="{5FDE3080-E4E6-47D4-A537-E107AC505C5F}">
      <dgm:prSet/>
      <dgm:spPr/>
      <dgm:t>
        <a:bodyPr/>
        <a:lstStyle/>
        <a:p>
          <a:endParaRPr lang="en-US"/>
        </a:p>
      </dgm:t>
    </dgm:pt>
    <dgm:pt modelId="{F14B780B-E465-4B2D-A857-7D3B1ABCE769}" type="pres">
      <dgm:prSet presAssocID="{86A08126-846B-4019-ADE6-B875AAA6CC67}" presName="hierChild1" presStyleCnt="0">
        <dgm:presLayoutVars>
          <dgm:chPref val="1"/>
          <dgm:dir/>
          <dgm:animOne val="branch"/>
          <dgm:animLvl val="lvl"/>
          <dgm:resizeHandles/>
        </dgm:presLayoutVars>
      </dgm:prSet>
      <dgm:spPr/>
    </dgm:pt>
    <dgm:pt modelId="{ABBAC75F-03D6-4E68-B0FC-827D71E33745}" type="pres">
      <dgm:prSet presAssocID="{07935810-1456-4D06-807A-3A80ECB1A6AC}" presName="hierRoot1" presStyleCnt="0"/>
      <dgm:spPr/>
    </dgm:pt>
    <dgm:pt modelId="{A3D8BB98-F6FC-42B6-B40D-84CA463E0495}" type="pres">
      <dgm:prSet presAssocID="{07935810-1456-4D06-807A-3A80ECB1A6AC}" presName="composite" presStyleCnt="0"/>
      <dgm:spPr/>
    </dgm:pt>
    <dgm:pt modelId="{60314268-2CD5-47B2-A185-113FDC8145C9}" type="pres">
      <dgm:prSet presAssocID="{07935810-1456-4D06-807A-3A80ECB1A6AC}" presName="background" presStyleLbl="node0" presStyleIdx="0" presStyleCnt="1"/>
      <dgm:spPr/>
    </dgm:pt>
    <dgm:pt modelId="{A4BED188-DE29-4362-99C6-884AF468DB5B}" type="pres">
      <dgm:prSet presAssocID="{07935810-1456-4D06-807A-3A80ECB1A6AC}" presName="text" presStyleLbl="fgAcc0" presStyleIdx="0" presStyleCnt="1">
        <dgm:presLayoutVars>
          <dgm:chPref val="3"/>
        </dgm:presLayoutVars>
      </dgm:prSet>
      <dgm:spPr/>
    </dgm:pt>
    <dgm:pt modelId="{8E59487D-76AA-41DF-B9DE-B37A8EB348EC}" type="pres">
      <dgm:prSet presAssocID="{07935810-1456-4D06-807A-3A80ECB1A6AC}" presName="hierChild2" presStyleCnt="0"/>
      <dgm:spPr/>
    </dgm:pt>
    <dgm:pt modelId="{98898149-6D18-4CBF-BE09-2EE7CDF11526}" type="pres">
      <dgm:prSet presAssocID="{7F9E7910-E92E-4603-8DDC-C3D64781793F}" presName="Name10" presStyleLbl="parChTrans1D2" presStyleIdx="0" presStyleCnt="2"/>
      <dgm:spPr/>
    </dgm:pt>
    <dgm:pt modelId="{6511BD87-43A1-41FE-927F-BABD384D5118}" type="pres">
      <dgm:prSet presAssocID="{F50E8F71-C079-4EB1-88DF-472D13F16D3E}" presName="hierRoot2" presStyleCnt="0"/>
      <dgm:spPr/>
    </dgm:pt>
    <dgm:pt modelId="{9AA3B161-76EB-4CBF-90E0-BAD973DE81A6}" type="pres">
      <dgm:prSet presAssocID="{F50E8F71-C079-4EB1-88DF-472D13F16D3E}" presName="composite2" presStyleCnt="0"/>
      <dgm:spPr/>
    </dgm:pt>
    <dgm:pt modelId="{59259D2D-59A7-4334-868C-05C4BD28C81A}" type="pres">
      <dgm:prSet presAssocID="{F50E8F71-C079-4EB1-88DF-472D13F16D3E}" presName="background2" presStyleLbl="node2" presStyleIdx="0" presStyleCnt="2"/>
      <dgm:spPr/>
    </dgm:pt>
    <dgm:pt modelId="{02CC50F3-700C-42B3-B78F-ABCC5E7277C7}" type="pres">
      <dgm:prSet presAssocID="{F50E8F71-C079-4EB1-88DF-472D13F16D3E}" presName="text2" presStyleLbl="fgAcc2" presStyleIdx="0" presStyleCnt="2">
        <dgm:presLayoutVars>
          <dgm:chPref val="3"/>
        </dgm:presLayoutVars>
      </dgm:prSet>
      <dgm:spPr/>
    </dgm:pt>
    <dgm:pt modelId="{60F5E930-4CE6-4DAB-A20E-BDDD2E89A71A}" type="pres">
      <dgm:prSet presAssocID="{F50E8F71-C079-4EB1-88DF-472D13F16D3E}" presName="hierChild3" presStyleCnt="0"/>
      <dgm:spPr/>
    </dgm:pt>
    <dgm:pt modelId="{A8137BAB-EE30-40FC-9FD0-AEBA78D5B4F9}" type="pres">
      <dgm:prSet presAssocID="{F5170240-9D4D-4ACA-9558-8298F53BDB12}" presName="Name17" presStyleLbl="parChTrans1D3" presStyleIdx="0" presStyleCnt="3"/>
      <dgm:spPr/>
    </dgm:pt>
    <dgm:pt modelId="{97C2B7C9-1BAF-441D-8F4D-295CF2E0243B}" type="pres">
      <dgm:prSet presAssocID="{C6B18A31-E352-4E9C-9C75-384B3D8EA182}" presName="hierRoot3" presStyleCnt="0"/>
      <dgm:spPr/>
    </dgm:pt>
    <dgm:pt modelId="{805DD5D3-2CCC-4CA7-AA8E-F8AE898AC3DF}" type="pres">
      <dgm:prSet presAssocID="{C6B18A31-E352-4E9C-9C75-384B3D8EA182}" presName="composite3" presStyleCnt="0"/>
      <dgm:spPr/>
    </dgm:pt>
    <dgm:pt modelId="{18346315-8A22-444E-9148-DBFABDD1D7DC}" type="pres">
      <dgm:prSet presAssocID="{C6B18A31-E352-4E9C-9C75-384B3D8EA182}" presName="background3" presStyleLbl="node3" presStyleIdx="0" presStyleCnt="3"/>
      <dgm:spPr/>
    </dgm:pt>
    <dgm:pt modelId="{97C42ED6-07FE-4BCD-8C94-B27FC0FD440D}" type="pres">
      <dgm:prSet presAssocID="{C6B18A31-E352-4E9C-9C75-384B3D8EA182}" presName="text3" presStyleLbl="fgAcc3" presStyleIdx="0" presStyleCnt="3">
        <dgm:presLayoutVars>
          <dgm:chPref val="3"/>
        </dgm:presLayoutVars>
      </dgm:prSet>
      <dgm:spPr/>
    </dgm:pt>
    <dgm:pt modelId="{E6BE8BE1-8F96-4BBD-93A8-7E2149D14058}" type="pres">
      <dgm:prSet presAssocID="{C6B18A31-E352-4E9C-9C75-384B3D8EA182}" presName="hierChild4" presStyleCnt="0"/>
      <dgm:spPr/>
    </dgm:pt>
    <dgm:pt modelId="{88E09A2F-E554-40DB-BF9E-69182B477C7F}" type="pres">
      <dgm:prSet presAssocID="{FD5EA8B4-0532-4575-B051-AA6F31AB871C}" presName="Name17" presStyleLbl="parChTrans1D3" presStyleIdx="1" presStyleCnt="3"/>
      <dgm:spPr/>
    </dgm:pt>
    <dgm:pt modelId="{2931CC6A-D108-4B00-BC0C-AAA7420708E7}" type="pres">
      <dgm:prSet presAssocID="{81167F18-D87B-4C2E-A2F9-20902673CF90}" presName="hierRoot3" presStyleCnt="0"/>
      <dgm:spPr/>
    </dgm:pt>
    <dgm:pt modelId="{3A55E346-DBE8-4FB4-93FA-D4B07C2CB8FF}" type="pres">
      <dgm:prSet presAssocID="{81167F18-D87B-4C2E-A2F9-20902673CF90}" presName="composite3" presStyleCnt="0"/>
      <dgm:spPr/>
    </dgm:pt>
    <dgm:pt modelId="{E68FEE19-0472-46C7-835A-0A63092020D0}" type="pres">
      <dgm:prSet presAssocID="{81167F18-D87B-4C2E-A2F9-20902673CF90}" presName="background3" presStyleLbl="node3" presStyleIdx="1" presStyleCnt="3"/>
      <dgm:spPr/>
    </dgm:pt>
    <dgm:pt modelId="{1A2092CA-7463-4406-B352-68FFBEAACB62}" type="pres">
      <dgm:prSet presAssocID="{81167F18-D87B-4C2E-A2F9-20902673CF90}" presName="text3" presStyleLbl="fgAcc3" presStyleIdx="1" presStyleCnt="3">
        <dgm:presLayoutVars>
          <dgm:chPref val="3"/>
        </dgm:presLayoutVars>
      </dgm:prSet>
      <dgm:spPr/>
    </dgm:pt>
    <dgm:pt modelId="{9C3EBFD5-8BD7-4660-84D8-4C8AD68CCE4D}" type="pres">
      <dgm:prSet presAssocID="{81167F18-D87B-4C2E-A2F9-20902673CF90}" presName="hierChild4" presStyleCnt="0"/>
      <dgm:spPr/>
    </dgm:pt>
    <dgm:pt modelId="{BD6D9F42-D005-4FDF-9AB4-8184827B32B6}" type="pres">
      <dgm:prSet presAssocID="{2CE591A2-F34C-4EB5-94B4-3FE3E2B1A399}" presName="Name10" presStyleLbl="parChTrans1D2" presStyleIdx="1" presStyleCnt="2"/>
      <dgm:spPr/>
    </dgm:pt>
    <dgm:pt modelId="{25D84560-AF1B-4B50-870B-4014DA9DFE89}" type="pres">
      <dgm:prSet presAssocID="{283A5E0A-19E2-4848-A67A-6D765D8E109A}" presName="hierRoot2" presStyleCnt="0"/>
      <dgm:spPr/>
    </dgm:pt>
    <dgm:pt modelId="{ACA0836B-6307-436C-A165-C4BD578B5D36}" type="pres">
      <dgm:prSet presAssocID="{283A5E0A-19E2-4848-A67A-6D765D8E109A}" presName="composite2" presStyleCnt="0"/>
      <dgm:spPr/>
    </dgm:pt>
    <dgm:pt modelId="{76165D02-3395-4BCF-94B8-5788082F50D5}" type="pres">
      <dgm:prSet presAssocID="{283A5E0A-19E2-4848-A67A-6D765D8E109A}" presName="background2" presStyleLbl="node2" presStyleIdx="1" presStyleCnt="2"/>
      <dgm:spPr/>
    </dgm:pt>
    <dgm:pt modelId="{834E5FC1-F56F-43ED-8C73-A42364973AB6}" type="pres">
      <dgm:prSet presAssocID="{283A5E0A-19E2-4848-A67A-6D765D8E109A}" presName="text2" presStyleLbl="fgAcc2" presStyleIdx="1" presStyleCnt="2">
        <dgm:presLayoutVars>
          <dgm:chPref val="3"/>
        </dgm:presLayoutVars>
      </dgm:prSet>
      <dgm:spPr/>
    </dgm:pt>
    <dgm:pt modelId="{2ED7446C-9879-446D-B0A5-A6068F65CDA1}" type="pres">
      <dgm:prSet presAssocID="{283A5E0A-19E2-4848-A67A-6D765D8E109A}" presName="hierChild3" presStyleCnt="0"/>
      <dgm:spPr/>
    </dgm:pt>
    <dgm:pt modelId="{CD659F26-7F73-40B9-BFA8-A63DF0AF4A51}" type="pres">
      <dgm:prSet presAssocID="{EF598326-5796-4A55-AB76-3495E8C5EFF6}" presName="Name17" presStyleLbl="parChTrans1D3" presStyleIdx="2" presStyleCnt="3"/>
      <dgm:spPr/>
    </dgm:pt>
    <dgm:pt modelId="{BC9AC261-203C-41E4-B374-5933B576A911}" type="pres">
      <dgm:prSet presAssocID="{803B4206-13F5-4EAD-ACD5-7D45BA04861B}" presName="hierRoot3" presStyleCnt="0"/>
      <dgm:spPr/>
    </dgm:pt>
    <dgm:pt modelId="{19FC04E5-8825-40DD-BEA0-08519DDF9CF1}" type="pres">
      <dgm:prSet presAssocID="{803B4206-13F5-4EAD-ACD5-7D45BA04861B}" presName="composite3" presStyleCnt="0"/>
      <dgm:spPr/>
    </dgm:pt>
    <dgm:pt modelId="{42031DD5-4EA8-4DF4-A83E-5EFD35667F96}" type="pres">
      <dgm:prSet presAssocID="{803B4206-13F5-4EAD-ACD5-7D45BA04861B}" presName="background3" presStyleLbl="node3" presStyleIdx="2" presStyleCnt="3"/>
      <dgm:spPr/>
    </dgm:pt>
    <dgm:pt modelId="{0C080F67-55A0-4E95-A977-ED678CA1A9DD}" type="pres">
      <dgm:prSet presAssocID="{803B4206-13F5-4EAD-ACD5-7D45BA04861B}" presName="text3" presStyleLbl="fgAcc3" presStyleIdx="2" presStyleCnt="3">
        <dgm:presLayoutVars>
          <dgm:chPref val="3"/>
        </dgm:presLayoutVars>
      </dgm:prSet>
      <dgm:spPr/>
    </dgm:pt>
    <dgm:pt modelId="{05583904-3CBA-445D-9C16-C6CC08AE9FFA}" type="pres">
      <dgm:prSet presAssocID="{803B4206-13F5-4EAD-ACD5-7D45BA04861B}" presName="hierChild4" presStyleCnt="0"/>
      <dgm:spPr/>
    </dgm:pt>
  </dgm:ptLst>
  <dgm:cxnLst>
    <dgm:cxn modelId="{61376502-A888-489B-8CED-1C1FD3AE01E1}" type="presOf" srcId="{7F9E7910-E92E-4603-8DDC-C3D64781793F}" destId="{98898149-6D18-4CBF-BE09-2EE7CDF11526}" srcOrd="0" destOrd="0" presId="urn:microsoft.com/office/officeart/2005/8/layout/hierarchy1"/>
    <dgm:cxn modelId="{8C2F3C08-A99B-4AD1-83C8-55EC7A42D8FC}" type="presOf" srcId="{FD5EA8B4-0532-4575-B051-AA6F31AB871C}" destId="{88E09A2F-E554-40DB-BF9E-69182B477C7F}" srcOrd="0" destOrd="0" presId="urn:microsoft.com/office/officeart/2005/8/layout/hierarchy1"/>
    <dgm:cxn modelId="{D6846D17-3B52-4EF7-9898-DF3B51636BBB}" type="presOf" srcId="{C6B18A31-E352-4E9C-9C75-384B3D8EA182}" destId="{97C42ED6-07FE-4BCD-8C94-B27FC0FD440D}" srcOrd="0" destOrd="0" presId="urn:microsoft.com/office/officeart/2005/8/layout/hierarchy1"/>
    <dgm:cxn modelId="{AB2F0C1D-A147-45D9-84A5-AFB8B9B1D90E}" type="presOf" srcId="{EF598326-5796-4A55-AB76-3495E8C5EFF6}" destId="{CD659F26-7F73-40B9-BFA8-A63DF0AF4A51}" srcOrd="0" destOrd="0" presId="urn:microsoft.com/office/officeart/2005/8/layout/hierarchy1"/>
    <dgm:cxn modelId="{B9C0002F-203F-44D9-9674-75E63B6803BA}" srcId="{86A08126-846B-4019-ADE6-B875AAA6CC67}" destId="{07935810-1456-4D06-807A-3A80ECB1A6AC}" srcOrd="0" destOrd="0" parTransId="{02B56009-664C-4E8B-8D34-CF462C86CF51}" sibTransId="{FA9EAB30-64A9-4C78-8F0A-51F835D3E709}"/>
    <dgm:cxn modelId="{95985C4C-B506-48E9-BC93-F38490C28ED2}" type="presOf" srcId="{07935810-1456-4D06-807A-3A80ECB1A6AC}" destId="{A4BED188-DE29-4362-99C6-884AF468DB5B}" srcOrd="0" destOrd="0" presId="urn:microsoft.com/office/officeart/2005/8/layout/hierarchy1"/>
    <dgm:cxn modelId="{73B47770-F4AA-4149-A9AB-91CBAA5C1780}" type="presOf" srcId="{F5170240-9D4D-4ACA-9558-8298F53BDB12}" destId="{A8137BAB-EE30-40FC-9FD0-AEBA78D5B4F9}" srcOrd="0" destOrd="0" presId="urn:microsoft.com/office/officeart/2005/8/layout/hierarchy1"/>
    <dgm:cxn modelId="{2B111875-AF19-49DF-A567-3AC7585C5DF7}" srcId="{07935810-1456-4D06-807A-3A80ECB1A6AC}" destId="{F50E8F71-C079-4EB1-88DF-472D13F16D3E}" srcOrd="0" destOrd="0" parTransId="{7F9E7910-E92E-4603-8DDC-C3D64781793F}" sibTransId="{CE16F8ED-B430-4DAF-994F-6FF617D19D70}"/>
    <dgm:cxn modelId="{5FDE3080-E4E6-47D4-A537-E107AC505C5F}" srcId="{283A5E0A-19E2-4848-A67A-6D765D8E109A}" destId="{803B4206-13F5-4EAD-ACD5-7D45BA04861B}" srcOrd="0" destOrd="0" parTransId="{EF598326-5796-4A55-AB76-3495E8C5EFF6}" sibTransId="{FF6526D0-54DF-46CB-AAA9-4B3AE390AE78}"/>
    <dgm:cxn modelId="{54EE5E80-78E4-4DE3-B12F-C17D5C8AD912}" type="presOf" srcId="{283A5E0A-19E2-4848-A67A-6D765D8E109A}" destId="{834E5FC1-F56F-43ED-8C73-A42364973AB6}" srcOrd="0" destOrd="0" presId="urn:microsoft.com/office/officeart/2005/8/layout/hierarchy1"/>
    <dgm:cxn modelId="{DAF2168C-435F-4B97-B75A-C2361843647F}" type="presOf" srcId="{2CE591A2-F34C-4EB5-94B4-3FE3E2B1A399}" destId="{BD6D9F42-D005-4FDF-9AB4-8184827B32B6}" srcOrd="0" destOrd="0" presId="urn:microsoft.com/office/officeart/2005/8/layout/hierarchy1"/>
    <dgm:cxn modelId="{729E89A8-7E7A-497D-83AE-1FC9BBC1080A}" type="presOf" srcId="{F50E8F71-C079-4EB1-88DF-472D13F16D3E}" destId="{02CC50F3-700C-42B3-B78F-ABCC5E7277C7}" srcOrd="0" destOrd="0" presId="urn:microsoft.com/office/officeart/2005/8/layout/hierarchy1"/>
    <dgm:cxn modelId="{27E044B8-ED21-40E5-83C8-D4772951E394}" type="presOf" srcId="{81167F18-D87B-4C2E-A2F9-20902673CF90}" destId="{1A2092CA-7463-4406-B352-68FFBEAACB62}" srcOrd="0" destOrd="0" presId="urn:microsoft.com/office/officeart/2005/8/layout/hierarchy1"/>
    <dgm:cxn modelId="{564B7DC4-CCEF-4FC6-8DDC-64BE6731ABD6}" type="presOf" srcId="{803B4206-13F5-4EAD-ACD5-7D45BA04861B}" destId="{0C080F67-55A0-4E95-A977-ED678CA1A9DD}" srcOrd="0" destOrd="0" presId="urn:microsoft.com/office/officeart/2005/8/layout/hierarchy1"/>
    <dgm:cxn modelId="{105620D6-C02F-407A-A81C-D5431040C736}" srcId="{07935810-1456-4D06-807A-3A80ECB1A6AC}" destId="{283A5E0A-19E2-4848-A67A-6D765D8E109A}" srcOrd="1" destOrd="0" parTransId="{2CE591A2-F34C-4EB5-94B4-3FE3E2B1A399}" sibTransId="{6238A998-36A6-411A-8827-9D663E47B0A6}"/>
    <dgm:cxn modelId="{D6C292DC-3E45-4B38-AD4C-D192F3BC1DEC}" srcId="{F50E8F71-C079-4EB1-88DF-472D13F16D3E}" destId="{C6B18A31-E352-4E9C-9C75-384B3D8EA182}" srcOrd="0" destOrd="0" parTransId="{F5170240-9D4D-4ACA-9558-8298F53BDB12}" sibTransId="{130A3FED-C103-45BD-AD3B-4C8FEF4AF095}"/>
    <dgm:cxn modelId="{C7E744E4-E1E3-4854-93CB-01383A882E33}" srcId="{F50E8F71-C079-4EB1-88DF-472D13F16D3E}" destId="{81167F18-D87B-4C2E-A2F9-20902673CF90}" srcOrd="1" destOrd="0" parTransId="{FD5EA8B4-0532-4575-B051-AA6F31AB871C}" sibTransId="{153BF6D1-75E1-458C-A9DB-975BE68EBAD2}"/>
    <dgm:cxn modelId="{97C63AE5-6A8A-48CC-825B-F8BCF0DA3FF0}" type="presOf" srcId="{86A08126-846B-4019-ADE6-B875AAA6CC67}" destId="{F14B780B-E465-4B2D-A857-7D3B1ABCE769}" srcOrd="0" destOrd="0" presId="urn:microsoft.com/office/officeart/2005/8/layout/hierarchy1"/>
    <dgm:cxn modelId="{4876E2D6-1F59-488D-A798-5CCC460C1638}" type="presParOf" srcId="{F14B780B-E465-4B2D-A857-7D3B1ABCE769}" destId="{ABBAC75F-03D6-4E68-B0FC-827D71E33745}" srcOrd="0" destOrd="0" presId="urn:microsoft.com/office/officeart/2005/8/layout/hierarchy1"/>
    <dgm:cxn modelId="{4DAA7F54-9A03-4932-9DCF-74434A35BBDC}" type="presParOf" srcId="{ABBAC75F-03D6-4E68-B0FC-827D71E33745}" destId="{A3D8BB98-F6FC-42B6-B40D-84CA463E0495}" srcOrd="0" destOrd="0" presId="urn:microsoft.com/office/officeart/2005/8/layout/hierarchy1"/>
    <dgm:cxn modelId="{12628C0C-43AF-4A04-A6AD-5BD9C0065651}" type="presParOf" srcId="{A3D8BB98-F6FC-42B6-B40D-84CA463E0495}" destId="{60314268-2CD5-47B2-A185-113FDC8145C9}" srcOrd="0" destOrd="0" presId="urn:microsoft.com/office/officeart/2005/8/layout/hierarchy1"/>
    <dgm:cxn modelId="{E3647EFE-2224-4D4B-8A4E-84FBEF6721F3}" type="presParOf" srcId="{A3D8BB98-F6FC-42B6-B40D-84CA463E0495}" destId="{A4BED188-DE29-4362-99C6-884AF468DB5B}" srcOrd="1" destOrd="0" presId="urn:microsoft.com/office/officeart/2005/8/layout/hierarchy1"/>
    <dgm:cxn modelId="{DD029324-A4A4-473E-9F6A-C47488A20D63}" type="presParOf" srcId="{ABBAC75F-03D6-4E68-B0FC-827D71E33745}" destId="{8E59487D-76AA-41DF-B9DE-B37A8EB348EC}" srcOrd="1" destOrd="0" presId="urn:microsoft.com/office/officeart/2005/8/layout/hierarchy1"/>
    <dgm:cxn modelId="{7383E229-4C8E-402A-8497-1464AB6780A5}" type="presParOf" srcId="{8E59487D-76AA-41DF-B9DE-B37A8EB348EC}" destId="{98898149-6D18-4CBF-BE09-2EE7CDF11526}" srcOrd="0" destOrd="0" presId="urn:microsoft.com/office/officeart/2005/8/layout/hierarchy1"/>
    <dgm:cxn modelId="{141AC647-6364-4445-85A2-EC8E6AE0128F}" type="presParOf" srcId="{8E59487D-76AA-41DF-B9DE-B37A8EB348EC}" destId="{6511BD87-43A1-41FE-927F-BABD384D5118}" srcOrd="1" destOrd="0" presId="urn:microsoft.com/office/officeart/2005/8/layout/hierarchy1"/>
    <dgm:cxn modelId="{1B992E7B-0446-4842-90CC-544E054E43C1}" type="presParOf" srcId="{6511BD87-43A1-41FE-927F-BABD384D5118}" destId="{9AA3B161-76EB-4CBF-90E0-BAD973DE81A6}" srcOrd="0" destOrd="0" presId="urn:microsoft.com/office/officeart/2005/8/layout/hierarchy1"/>
    <dgm:cxn modelId="{604BBCA6-E433-44A6-9C98-39B5E09F3942}" type="presParOf" srcId="{9AA3B161-76EB-4CBF-90E0-BAD973DE81A6}" destId="{59259D2D-59A7-4334-868C-05C4BD28C81A}" srcOrd="0" destOrd="0" presId="urn:microsoft.com/office/officeart/2005/8/layout/hierarchy1"/>
    <dgm:cxn modelId="{71A820EE-4F18-44A7-96D9-A3CF47225943}" type="presParOf" srcId="{9AA3B161-76EB-4CBF-90E0-BAD973DE81A6}" destId="{02CC50F3-700C-42B3-B78F-ABCC5E7277C7}" srcOrd="1" destOrd="0" presId="urn:microsoft.com/office/officeart/2005/8/layout/hierarchy1"/>
    <dgm:cxn modelId="{992FCC4C-51D2-4A6E-94E0-87E35B8852D2}" type="presParOf" srcId="{6511BD87-43A1-41FE-927F-BABD384D5118}" destId="{60F5E930-4CE6-4DAB-A20E-BDDD2E89A71A}" srcOrd="1" destOrd="0" presId="urn:microsoft.com/office/officeart/2005/8/layout/hierarchy1"/>
    <dgm:cxn modelId="{2CDCCDE9-2B5E-4147-9A8F-EE85BDBE2EC2}" type="presParOf" srcId="{60F5E930-4CE6-4DAB-A20E-BDDD2E89A71A}" destId="{A8137BAB-EE30-40FC-9FD0-AEBA78D5B4F9}" srcOrd="0" destOrd="0" presId="urn:microsoft.com/office/officeart/2005/8/layout/hierarchy1"/>
    <dgm:cxn modelId="{5B35AC7B-DD51-4157-AA3E-947DA9AA0B64}" type="presParOf" srcId="{60F5E930-4CE6-4DAB-A20E-BDDD2E89A71A}" destId="{97C2B7C9-1BAF-441D-8F4D-295CF2E0243B}" srcOrd="1" destOrd="0" presId="urn:microsoft.com/office/officeart/2005/8/layout/hierarchy1"/>
    <dgm:cxn modelId="{C850DB02-D2D4-4D37-AAC5-23BFD34242C6}" type="presParOf" srcId="{97C2B7C9-1BAF-441D-8F4D-295CF2E0243B}" destId="{805DD5D3-2CCC-4CA7-AA8E-F8AE898AC3DF}" srcOrd="0" destOrd="0" presId="urn:microsoft.com/office/officeart/2005/8/layout/hierarchy1"/>
    <dgm:cxn modelId="{B4A3DAA0-1111-4E45-A838-B0473B160951}" type="presParOf" srcId="{805DD5D3-2CCC-4CA7-AA8E-F8AE898AC3DF}" destId="{18346315-8A22-444E-9148-DBFABDD1D7DC}" srcOrd="0" destOrd="0" presId="urn:microsoft.com/office/officeart/2005/8/layout/hierarchy1"/>
    <dgm:cxn modelId="{2F0EAFC4-9AC0-42C6-BE42-CF9A14247476}" type="presParOf" srcId="{805DD5D3-2CCC-4CA7-AA8E-F8AE898AC3DF}" destId="{97C42ED6-07FE-4BCD-8C94-B27FC0FD440D}" srcOrd="1" destOrd="0" presId="urn:microsoft.com/office/officeart/2005/8/layout/hierarchy1"/>
    <dgm:cxn modelId="{000F105B-B49E-443C-847D-562914AE3D03}" type="presParOf" srcId="{97C2B7C9-1BAF-441D-8F4D-295CF2E0243B}" destId="{E6BE8BE1-8F96-4BBD-93A8-7E2149D14058}" srcOrd="1" destOrd="0" presId="urn:microsoft.com/office/officeart/2005/8/layout/hierarchy1"/>
    <dgm:cxn modelId="{50F166C3-59A9-431A-B0A2-DDF7DD0B5A3E}" type="presParOf" srcId="{60F5E930-4CE6-4DAB-A20E-BDDD2E89A71A}" destId="{88E09A2F-E554-40DB-BF9E-69182B477C7F}" srcOrd="2" destOrd="0" presId="urn:microsoft.com/office/officeart/2005/8/layout/hierarchy1"/>
    <dgm:cxn modelId="{CB86D03A-32E8-45C5-AF56-92401F6FBF28}" type="presParOf" srcId="{60F5E930-4CE6-4DAB-A20E-BDDD2E89A71A}" destId="{2931CC6A-D108-4B00-BC0C-AAA7420708E7}" srcOrd="3" destOrd="0" presId="urn:microsoft.com/office/officeart/2005/8/layout/hierarchy1"/>
    <dgm:cxn modelId="{01A4F66C-82F8-4C90-89EE-6E1BCEC9B02E}" type="presParOf" srcId="{2931CC6A-D108-4B00-BC0C-AAA7420708E7}" destId="{3A55E346-DBE8-4FB4-93FA-D4B07C2CB8FF}" srcOrd="0" destOrd="0" presId="urn:microsoft.com/office/officeart/2005/8/layout/hierarchy1"/>
    <dgm:cxn modelId="{B3E99280-B6A9-4261-86D2-D0B99E9F1FD0}" type="presParOf" srcId="{3A55E346-DBE8-4FB4-93FA-D4B07C2CB8FF}" destId="{E68FEE19-0472-46C7-835A-0A63092020D0}" srcOrd="0" destOrd="0" presId="urn:microsoft.com/office/officeart/2005/8/layout/hierarchy1"/>
    <dgm:cxn modelId="{755BBC6F-AB10-4304-B292-FEEDF5D32528}" type="presParOf" srcId="{3A55E346-DBE8-4FB4-93FA-D4B07C2CB8FF}" destId="{1A2092CA-7463-4406-B352-68FFBEAACB62}" srcOrd="1" destOrd="0" presId="urn:microsoft.com/office/officeart/2005/8/layout/hierarchy1"/>
    <dgm:cxn modelId="{4EB2CF11-7D1F-4D7A-95DB-8AB0806F6E19}" type="presParOf" srcId="{2931CC6A-D108-4B00-BC0C-AAA7420708E7}" destId="{9C3EBFD5-8BD7-4660-84D8-4C8AD68CCE4D}" srcOrd="1" destOrd="0" presId="urn:microsoft.com/office/officeart/2005/8/layout/hierarchy1"/>
    <dgm:cxn modelId="{F3253C3A-3231-4BF8-A685-5DFF5FF26A00}" type="presParOf" srcId="{8E59487D-76AA-41DF-B9DE-B37A8EB348EC}" destId="{BD6D9F42-D005-4FDF-9AB4-8184827B32B6}" srcOrd="2" destOrd="0" presId="urn:microsoft.com/office/officeart/2005/8/layout/hierarchy1"/>
    <dgm:cxn modelId="{5CB290CD-B127-4B9D-B27C-EFAF5FCD5F0C}" type="presParOf" srcId="{8E59487D-76AA-41DF-B9DE-B37A8EB348EC}" destId="{25D84560-AF1B-4B50-870B-4014DA9DFE89}" srcOrd="3" destOrd="0" presId="urn:microsoft.com/office/officeart/2005/8/layout/hierarchy1"/>
    <dgm:cxn modelId="{BCAD3980-EC7A-4E36-8379-8A5F09A9F9F9}" type="presParOf" srcId="{25D84560-AF1B-4B50-870B-4014DA9DFE89}" destId="{ACA0836B-6307-436C-A165-C4BD578B5D36}" srcOrd="0" destOrd="0" presId="urn:microsoft.com/office/officeart/2005/8/layout/hierarchy1"/>
    <dgm:cxn modelId="{A6DDB51C-DFA5-4E74-A3FB-229579B5F522}" type="presParOf" srcId="{ACA0836B-6307-436C-A165-C4BD578B5D36}" destId="{76165D02-3395-4BCF-94B8-5788082F50D5}" srcOrd="0" destOrd="0" presId="urn:microsoft.com/office/officeart/2005/8/layout/hierarchy1"/>
    <dgm:cxn modelId="{B1B47AFA-E696-497E-B7C6-C37C90E47BAB}" type="presParOf" srcId="{ACA0836B-6307-436C-A165-C4BD578B5D36}" destId="{834E5FC1-F56F-43ED-8C73-A42364973AB6}" srcOrd="1" destOrd="0" presId="urn:microsoft.com/office/officeart/2005/8/layout/hierarchy1"/>
    <dgm:cxn modelId="{DE022D33-E4F7-4B78-8898-113BC5A721A9}" type="presParOf" srcId="{25D84560-AF1B-4B50-870B-4014DA9DFE89}" destId="{2ED7446C-9879-446D-B0A5-A6068F65CDA1}" srcOrd="1" destOrd="0" presId="urn:microsoft.com/office/officeart/2005/8/layout/hierarchy1"/>
    <dgm:cxn modelId="{E852732A-21BB-452A-B21C-22DFD5FC54CF}" type="presParOf" srcId="{2ED7446C-9879-446D-B0A5-A6068F65CDA1}" destId="{CD659F26-7F73-40B9-BFA8-A63DF0AF4A51}" srcOrd="0" destOrd="0" presId="urn:microsoft.com/office/officeart/2005/8/layout/hierarchy1"/>
    <dgm:cxn modelId="{6A79BFA4-ABF3-4D6F-800B-58A52BC311D2}" type="presParOf" srcId="{2ED7446C-9879-446D-B0A5-A6068F65CDA1}" destId="{BC9AC261-203C-41E4-B374-5933B576A911}" srcOrd="1" destOrd="0" presId="urn:microsoft.com/office/officeart/2005/8/layout/hierarchy1"/>
    <dgm:cxn modelId="{3606DC44-5B75-4E8C-B324-8C3F8CBA491F}" type="presParOf" srcId="{BC9AC261-203C-41E4-B374-5933B576A911}" destId="{19FC04E5-8825-40DD-BEA0-08519DDF9CF1}" srcOrd="0" destOrd="0" presId="urn:microsoft.com/office/officeart/2005/8/layout/hierarchy1"/>
    <dgm:cxn modelId="{397F4AF9-BAED-41E5-A490-8FBCDB9A79CE}" type="presParOf" srcId="{19FC04E5-8825-40DD-BEA0-08519DDF9CF1}" destId="{42031DD5-4EA8-4DF4-A83E-5EFD35667F96}" srcOrd="0" destOrd="0" presId="urn:microsoft.com/office/officeart/2005/8/layout/hierarchy1"/>
    <dgm:cxn modelId="{567522F9-51FA-4BE7-9A9A-207128AC6163}" type="presParOf" srcId="{19FC04E5-8825-40DD-BEA0-08519DDF9CF1}" destId="{0C080F67-55A0-4E95-A977-ED678CA1A9DD}" srcOrd="1" destOrd="0" presId="urn:microsoft.com/office/officeart/2005/8/layout/hierarchy1"/>
    <dgm:cxn modelId="{17BF986E-1807-4885-A9A1-87711500CA21}" type="presParOf" srcId="{BC9AC261-203C-41E4-B374-5933B576A911}" destId="{05583904-3CBA-445D-9C16-C6CC08AE9F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585DB-5F60-4A26-9B5A-7D23C5D032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87CA7F6-3F69-49DA-952A-4F4A1AB534C2}">
      <dgm:prSet phldrT="[Text]"/>
      <dgm:spPr/>
      <dgm:t>
        <a:bodyPr/>
        <a:lstStyle/>
        <a:p>
          <a:r>
            <a:rPr lang="en-US" dirty="0"/>
            <a:t>FOLLOW UP</a:t>
          </a:r>
        </a:p>
      </dgm:t>
    </dgm:pt>
    <dgm:pt modelId="{F7555C0A-E186-4DBD-BF2B-92C8E52B2A65}" type="parTrans" cxnId="{9D086202-AB66-4659-BB6C-B91079A34CFC}">
      <dgm:prSet/>
      <dgm:spPr/>
      <dgm:t>
        <a:bodyPr/>
        <a:lstStyle/>
        <a:p>
          <a:endParaRPr lang="en-US"/>
        </a:p>
      </dgm:t>
    </dgm:pt>
    <dgm:pt modelId="{C30F5F3E-68AB-4FA7-A131-03CE7D0C0BEE}" type="sibTrans" cxnId="{9D086202-AB66-4659-BB6C-B91079A34CFC}">
      <dgm:prSet/>
      <dgm:spPr/>
      <dgm:t>
        <a:bodyPr/>
        <a:lstStyle/>
        <a:p>
          <a:endParaRPr lang="en-US"/>
        </a:p>
      </dgm:t>
    </dgm:pt>
    <dgm:pt modelId="{B914647D-E308-4867-886B-D0F4A399C0E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CLINICAL EXAMINATION</a:t>
          </a:r>
        </a:p>
        <a:p>
          <a:pPr lvl="0" defTabSz="444500">
            <a:lnSpc>
              <a:spcPct val="90000"/>
            </a:lnSpc>
            <a:spcBef>
              <a:spcPct val="0"/>
            </a:spcBef>
            <a:spcAft>
              <a:spcPct val="35000"/>
            </a:spcAft>
          </a:pPr>
          <a:endParaRPr lang="en-US" dirty="0"/>
        </a:p>
      </dgm:t>
    </dgm:pt>
    <dgm:pt modelId="{D9569EDE-C69D-4165-B8AB-E86E1C9723E1}" type="parTrans" cxnId="{76D4D847-D857-4F3F-BC91-775FBFF45CBE}">
      <dgm:prSet/>
      <dgm:spPr/>
      <dgm:t>
        <a:bodyPr/>
        <a:lstStyle/>
        <a:p>
          <a:endParaRPr lang="en-US"/>
        </a:p>
      </dgm:t>
    </dgm:pt>
    <dgm:pt modelId="{B135C2F0-F11B-4CFE-B9D4-0EF7BCFDB48E}" type="sibTrans" cxnId="{76D4D847-D857-4F3F-BC91-775FBFF45CBE}">
      <dgm:prSet/>
      <dgm:spPr/>
      <dgm:t>
        <a:bodyPr/>
        <a:lstStyle/>
        <a:p>
          <a:endParaRPr lang="en-US"/>
        </a:p>
      </dgm:t>
    </dgm:pt>
    <dgm:pt modelId="{E1E01258-A2B3-4387-9812-B69954D7166D}">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No pain, soft tissue swelling, sinus tract.</a:t>
          </a:r>
        </a:p>
        <a:p>
          <a:pPr lvl="0" defTabSz="533400">
            <a:lnSpc>
              <a:spcPct val="90000"/>
            </a:lnSpc>
            <a:spcBef>
              <a:spcPct val="0"/>
            </a:spcBef>
            <a:spcAft>
              <a:spcPct val="35000"/>
            </a:spcAft>
          </a:pPr>
          <a:endParaRPr lang="en-US" dirty="0"/>
        </a:p>
      </dgm:t>
    </dgm:pt>
    <dgm:pt modelId="{75578FAF-5B85-4998-A125-39C2D9CA0854}" type="parTrans" cxnId="{2C7E5495-9DCA-4083-B10A-E162D78BD552}">
      <dgm:prSet/>
      <dgm:spPr/>
      <dgm:t>
        <a:bodyPr/>
        <a:lstStyle/>
        <a:p>
          <a:endParaRPr lang="en-US"/>
        </a:p>
      </dgm:t>
    </dgm:pt>
    <dgm:pt modelId="{3F5DEC74-E5BF-4059-89FB-535466DE2A77}" type="sibTrans" cxnId="{2C7E5495-9DCA-4083-B10A-E162D78BD552}">
      <dgm:prSet/>
      <dgm:spPr/>
      <dgm:t>
        <a:bodyPr/>
        <a:lstStyle/>
        <a:p>
          <a:endParaRPr lang="en-US"/>
        </a:p>
      </dgm:t>
    </dgm:pt>
    <dgm:pt modelId="{CB480E79-10ED-4345-AD0E-90D634EA6BE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Positive pulp vitality test response</a:t>
          </a:r>
        </a:p>
        <a:p>
          <a:pPr lvl="0" defTabSz="444500">
            <a:lnSpc>
              <a:spcPct val="90000"/>
            </a:lnSpc>
            <a:spcBef>
              <a:spcPct val="0"/>
            </a:spcBef>
            <a:spcAft>
              <a:spcPct val="35000"/>
            </a:spcAft>
          </a:pPr>
          <a:endParaRPr lang="en-US" dirty="0"/>
        </a:p>
      </dgm:t>
    </dgm:pt>
    <dgm:pt modelId="{507BF7D8-D8BA-4BDD-AC6B-35D88A417178}" type="parTrans" cxnId="{4B4AD2D0-6836-479A-8890-8510A85E12EC}">
      <dgm:prSet/>
      <dgm:spPr/>
      <dgm:t>
        <a:bodyPr/>
        <a:lstStyle/>
        <a:p>
          <a:endParaRPr lang="en-US"/>
        </a:p>
      </dgm:t>
    </dgm:pt>
    <dgm:pt modelId="{AACD0152-34F1-431B-ADEA-4301F1FD86A5}" type="sibTrans" cxnId="{4B4AD2D0-6836-479A-8890-8510A85E12EC}">
      <dgm:prSet/>
      <dgm:spPr/>
      <dgm:t>
        <a:bodyPr/>
        <a:lstStyle/>
        <a:p>
          <a:endParaRPr lang="en-US"/>
        </a:p>
      </dgm:t>
    </dgm:pt>
    <dgm:pt modelId="{49847D40-792A-499A-B93D-A2D5755949B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RADIOGRAPHIC EXAMINATION</a:t>
          </a:r>
        </a:p>
        <a:p>
          <a:pPr lvl="0" defTabSz="355600">
            <a:lnSpc>
              <a:spcPct val="90000"/>
            </a:lnSpc>
            <a:spcBef>
              <a:spcPct val="0"/>
            </a:spcBef>
            <a:spcAft>
              <a:spcPct val="35000"/>
            </a:spcAft>
          </a:pPr>
          <a:endParaRPr lang="en-US" dirty="0"/>
        </a:p>
      </dgm:t>
    </dgm:pt>
    <dgm:pt modelId="{D6E94B1F-DE7D-4604-B3D4-E569E265C8DD}" type="parTrans" cxnId="{CE774633-A4BF-416B-B331-7D941B071866}">
      <dgm:prSet/>
      <dgm:spPr/>
      <dgm:t>
        <a:bodyPr/>
        <a:lstStyle/>
        <a:p>
          <a:endParaRPr lang="en-US"/>
        </a:p>
      </dgm:t>
    </dgm:pt>
    <dgm:pt modelId="{454ECDBC-7044-4492-BE90-EBF2E3650CAA}" type="sibTrans" cxnId="{CE774633-A4BF-416B-B331-7D941B071866}">
      <dgm:prSet/>
      <dgm:spPr/>
      <dgm:t>
        <a:bodyPr/>
        <a:lstStyle/>
        <a:p>
          <a:endParaRPr lang="en-US"/>
        </a:p>
      </dgm:t>
    </dgm:pt>
    <dgm:pt modelId="{6390D838-060F-412D-8305-BE05316BE21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Resolution of apical radiolucency</a:t>
          </a:r>
        </a:p>
        <a:p>
          <a:pPr lvl="0" defTabSz="355600">
            <a:lnSpc>
              <a:spcPct val="90000"/>
            </a:lnSpc>
            <a:spcBef>
              <a:spcPct val="0"/>
            </a:spcBef>
            <a:spcAft>
              <a:spcPct val="35000"/>
            </a:spcAft>
          </a:pPr>
          <a:r>
            <a:rPr lang="en-US" dirty="0"/>
            <a:t>6-12mo</a:t>
          </a:r>
        </a:p>
      </dgm:t>
    </dgm:pt>
    <dgm:pt modelId="{F7CB532E-EFE0-4789-B94C-DBE52F5FAFD5}" type="parTrans" cxnId="{99C22A7B-2CC7-4898-B693-6A912095A7DA}">
      <dgm:prSet/>
      <dgm:spPr/>
      <dgm:t>
        <a:bodyPr/>
        <a:lstStyle/>
        <a:p>
          <a:endParaRPr lang="en-US"/>
        </a:p>
      </dgm:t>
    </dgm:pt>
    <dgm:pt modelId="{AB866F71-102E-412C-8D3C-BBBAD608FAE0}" type="sibTrans" cxnId="{99C22A7B-2CC7-4898-B693-6A912095A7DA}">
      <dgm:prSet/>
      <dgm:spPr/>
      <dgm:t>
        <a:bodyPr/>
        <a:lstStyle/>
        <a:p>
          <a:endParaRPr lang="en-US"/>
        </a:p>
      </dgm:t>
    </dgm:pt>
    <dgm:pt modelId="{72B316A2-B825-458E-8774-27054E0FD2D8}">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Increased width of root walls</a:t>
          </a:r>
        </a:p>
        <a:p>
          <a:pPr lvl="0" defTabSz="444500">
            <a:lnSpc>
              <a:spcPct val="90000"/>
            </a:lnSpc>
            <a:spcBef>
              <a:spcPct val="0"/>
            </a:spcBef>
            <a:spcAft>
              <a:spcPct val="35000"/>
            </a:spcAft>
          </a:pPr>
          <a:r>
            <a:rPr lang="en-US" dirty="0"/>
            <a:t>12-24mo</a:t>
          </a:r>
        </a:p>
      </dgm:t>
    </dgm:pt>
    <dgm:pt modelId="{9B07B432-E55F-443B-8069-5036E1BEBA79}" type="parTrans" cxnId="{E0670623-450E-4001-B42F-B98D60E01BAC}">
      <dgm:prSet/>
      <dgm:spPr/>
      <dgm:t>
        <a:bodyPr/>
        <a:lstStyle/>
        <a:p>
          <a:endParaRPr lang="en-US"/>
        </a:p>
      </dgm:t>
    </dgm:pt>
    <dgm:pt modelId="{3DF199E9-B68F-420E-889A-105FC76594C8}" type="sibTrans" cxnId="{E0670623-450E-4001-B42F-B98D60E01BAC}">
      <dgm:prSet/>
      <dgm:spPr/>
      <dgm:t>
        <a:bodyPr/>
        <a:lstStyle/>
        <a:p>
          <a:endParaRPr lang="en-US"/>
        </a:p>
      </dgm:t>
    </dgm:pt>
    <dgm:pt modelId="{E60AFE21-421F-431A-B023-18366B86F4BD}">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Increased root length</a:t>
          </a:r>
        </a:p>
        <a:p>
          <a:pPr lvl="0" defTabSz="400050">
            <a:lnSpc>
              <a:spcPct val="90000"/>
            </a:lnSpc>
            <a:spcBef>
              <a:spcPct val="0"/>
            </a:spcBef>
            <a:spcAft>
              <a:spcPct val="35000"/>
            </a:spcAft>
          </a:pPr>
          <a:endParaRPr lang="en-US" dirty="0"/>
        </a:p>
      </dgm:t>
    </dgm:pt>
    <dgm:pt modelId="{3C24A0B3-79A5-4414-AE1C-5D75382C173A}" type="parTrans" cxnId="{80261A23-0F1B-473A-9848-8020FDF1DC2B}">
      <dgm:prSet/>
      <dgm:spPr/>
      <dgm:t>
        <a:bodyPr/>
        <a:lstStyle/>
        <a:p>
          <a:endParaRPr lang="en-US"/>
        </a:p>
      </dgm:t>
    </dgm:pt>
    <dgm:pt modelId="{3CB934E7-0567-47B1-B244-8912FFA59070}" type="sibTrans" cxnId="{80261A23-0F1B-473A-9848-8020FDF1DC2B}">
      <dgm:prSet/>
      <dgm:spPr/>
      <dgm:t>
        <a:bodyPr/>
        <a:lstStyle/>
        <a:p>
          <a:endParaRPr lang="en-US"/>
        </a:p>
      </dgm:t>
    </dgm:pt>
    <dgm:pt modelId="{96C1F553-07D4-4843-8418-C2271E09664C}" type="pres">
      <dgm:prSet presAssocID="{F41585DB-5F60-4A26-9B5A-7D23C5D032B6}" presName="hierChild1" presStyleCnt="0">
        <dgm:presLayoutVars>
          <dgm:chPref val="1"/>
          <dgm:dir/>
          <dgm:animOne val="branch"/>
          <dgm:animLvl val="lvl"/>
          <dgm:resizeHandles/>
        </dgm:presLayoutVars>
      </dgm:prSet>
      <dgm:spPr/>
    </dgm:pt>
    <dgm:pt modelId="{A47B0301-0A70-481F-92FE-412A440EA910}" type="pres">
      <dgm:prSet presAssocID="{F87CA7F6-3F69-49DA-952A-4F4A1AB534C2}" presName="hierRoot1" presStyleCnt="0"/>
      <dgm:spPr/>
    </dgm:pt>
    <dgm:pt modelId="{86DC18B3-81BF-4887-9919-2562E376D866}" type="pres">
      <dgm:prSet presAssocID="{F87CA7F6-3F69-49DA-952A-4F4A1AB534C2}" presName="composite" presStyleCnt="0"/>
      <dgm:spPr/>
    </dgm:pt>
    <dgm:pt modelId="{6827819A-F318-4D41-9152-BAAB72D4A6DE}" type="pres">
      <dgm:prSet presAssocID="{F87CA7F6-3F69-49DA-952A-4F4A1AB534C2}" presName="background" presStyleLbl="node0" presStyleIdx="0" presStyleCnt="1"/>
      <dgm:spPr/>
    </dgm:pt>
    <dgm:pt modelId="{65FCDA29-E3C1-4128-BE1C-97AACCBFE08F}" type="pres">
      <dgm:prSet presAssocID="{F87CA7F6-3F69-49DA-952A-4F4A1AB534C2}" presName="text" presStyleLbl="fgAcc0" presStyleIdx="0" presStyleCnt="1">
        <dgm:presLayoutVars>
          <dgm:chPref val="3"/>
        </dgm:presLayoutVars>
      </dgm:prSet>
      <dgm:spPr/>
    </dgm:pt>
    <dgm:pt modelId="{E212D95B-ADA1-49CB-AD7E-29054F109F1D}" type="pres">
      <dgm:prSet presAssocID="{F87CA7F6-3F69-49DA-952A-4F4A1AB534C2}" presName="hierChild2" presStyleCnt="0"/>
      <dgm:spPr/>
    </dgm:pt>
    <dgm:pt modelId="{5C53C450-D2CA-4058-8C96-5343DCAE3B7A}" type="pres">
      <dgm:prSet presAssocID="{D9569EDE-C69D-4165-B8AB-E86E1C9723E1}" presName="Name10" presStyleLbl="parChTrans1D2" presStyleIdx="0" presStyleCnt="2"/>
      <dgm:spPr/>
    </dgm:pt>
    <dgm:pt modelId="{4FB4315D-C6DE-42B3-AC16-8B509C5020EB}" type="pres">
      <dgm:prSet presAssocID="{B914647D-E308-4867-886B-D0F4A399C0EE}" presName="hierRoot2" presStyleCnt="0"/>
      <dgm:spPr/>
    </dgm:pt>
    <dgm:pt modelId="{8F3C8B07-635E-4196-AB9E-50A2D92F3D9E}" type="pres">
      <dgm:prSet presAssocID="{B914647D-E308-4867-886B-D0F4A399C0EE}" presName="composite2" presStyleCnt="0"/>
      <dgm:spPr/>
    </dgm:pt>
    <dgm:pt modelId="{730A887D-0224-4B36-868A-79587C8AEBBF}" type="pres">
      <dgm:prSet presAssocID="{B914647D-E308-4867-886B-D0F4A399C0EE}" presName="background2" presStyleLbl="node2" presStyleIdx="0" presStyleCnt="2"/>
      <dgm:spPr/>
    </dgm:pt>
    <dgm:pt modelId="{C1D436CC-73F0-48B6-B678-A853430F1354}" type="pres">
      <dgm:prSet presAssocID="{B914647D-E308-4867-886B-D0F4A399C0EE}" presName="text2" presStyleLbl="fgAcc2" presStyleIdx="0" presStyleCnt="2">
        <dgm:presLayoutVars>
          <dgm:chPref val="3"/>
        </dgm:presLayoutVars>
      </dgm:prSet>
      <dgm:spPr/>
    </dgm:pt>
    <dgm:pt modelId="{455E54A9-8669-4EB4-8879-4AC2B12D4C6E}" type="pres">
      <dgm:prSet presAssocID="{B914647D-E308-4867-886B-D0F4A399C0EE}" presName="hierChild3" presStyleCnt="0"/>
      <dgm:spPr/>
    </dgm:pt>
    <dgm:pt modelId="{10FF8C92-096E-4714-853F-A1932C0CC934}" type="pres">
      <dgm:prSet presAssocID="{75578FAF-5B85-4998-A125-39C2D9CA0854}" presName="Name17" presStyleLbl="parChTrans1D3" presStyleIdx="0" presStyleCnt="5"/>
      <dgm:spPr/>
    </dgm:pt>
    <dgm:pt modelId="{79398EF2-B199-49B9-9C08-0E748AD1EA71}" type="pres">
      <dgm:prSet presAssocID="{E1E01258-A2B3-4387-9812-B69954D7166D}" presName="hierRoot3" presStyleCnt="0"/>
      <dgm:spPr/>
    </dgm:pt>
    <dgm:pt modelId="{107845DD-794A-42FD-9CB8-767F4E8495E4}" type="pres">
      <dgm:prSet presAssocID="{E1E01258-A2B3-4387-9812-B69954D7166D}" presName="composite3" presStyleCnt="0"/>
      <dgm:spPr/>
    </dgm:pt>
    <dgm:pt modelId="{43D060F7-4BD6-4EB0-96C6-80F6090DED2B}" type="pres">
      <dgm:prSet presAssocID="{E1E01258-A2B3-4387-9812-B69954D7166D}" presName="background3" presStyleLbl="node3" presStyleIdx="0" presStyleCnt="5"/>
      <dgm:spPr/>
    </dgm:pt>
    <dgm:pt modelId="{1EF7EE03-F427-48B4-BC16-55009C3F6E2D}" type="pres">
      <dgm:prSet presAssocID="{E1E01258-A2B3-4387-9812-B69954D7166D}" presName="text3" presStyleLbl="fgAcc3" presStyleIdx="0" presStyleCnt="5">
        <dgm:presLayoutVars>
          <dgm:chPref val="3"/>
        </dgm:presLayoutVars>
      </dgm:prSet>
      <dgm:spPr/>
    </dgm:pt>
    <dgm:pt modelId="{1913DE8F-74B7-4D46-B34B-99938A339AC6}" type="pres">
      <dgm:prSet presAssocID="{E1E01258-A2B3-4387-9812-B69954D7166D}" presName="hierChild4" presStyleCnt="0"/>
      <dgm:spPr/>
    </dgm:pt>
    <dgm:pt modelId="{6E0425C1-9A94-48A5-843C-DB4910D3BA2D}" type="pres">
      <dgm:prSet presAssocID="{507BF7D8-D8BA-4BDD-AC6B-35D88A417178}" presName="Name17" presStyleLbl="parChTrans1D3" presStyleIdx="1" presStyleCnt="5"/>
      <dgm:spPr/>
    </dgm:pt>
    <dgm:pt modelId="{4DFE8423-2981-4CAC-BF7C-694072486EB0}" type="pres">
      <dgm:prSet presAssocID="{CB480E79-10ED-4345-AD0E-90D634EA6BE0}" presName="hierRoot3" presStyleCnt="0"/>
      <dgm:spPr/>
    </dgm:pt>
    <dgm:pt modelId="{EF94781D-5300-4B93-9D3A-7A418EFC525B}" type="pres">
      <dgm:prSet presAssocID="{CB480E79-10ED-4345-AD0E-90D634EA6BE0}" presName="composite3" presStyleCnt="0"/>
      <dgm:spPr/>
    </dgm:pt>
    <dgm:pt modelId="{D3E40294-02FE-43D6-B453-C048A6D24A9C}" type="pres">
      <dgm:prSet presAssocID="{CB480E79-10ED-4345-AD0E-90D634EA6BE0}" presName="background3" presStyleLbl="node3" presStyleIdx="1" presStyleCnt="5"/>
      <dgm:spPr/>
    </dgm:pt>
    <dgm:pt modelId="{A2E03A70-DDF9-4A0D-BB82-6D6DC4360A98}" type="pres">
      <dgm:prSet presAssocID="{CB480E79-10ED-4345-AD0E-90D634EA6BE0}" presName="text3" presStyleLbl="fgAcc3" presStyleIdx="1" presStyleCnt="5">
        <dgm:presLayoutVars>
          <dgm:chPref val="3"/>
        </dgm:presLayoutVars>
      </dgm:prSet>
      <dgm:spPr/>
    </dgm:pt>
    <dgm:pt modelId="{5BC116D0-5106-47D7-B507-BF9437CFFA84}" type="pres">
      <dgm:prSet presAssocID="{CB480E79-10ED-4345-AD0E-90D634EA6BE0}" presName="hierChild4" presStyleCnt="0"/>
      <dgm:spPr/>
    </dgm:pt>
    <dgm:pt modelId="{05E0B54E-9C9A-4575-B4B8-32B2CC9F0867}" type="pres">
      <dgm:prSet presAssocID="{D6E94B1F-DE7D-4604-B3D4-E569E265C8DD}" presName="Name10" presStyleLbl="parChTrans1D2" presStyleIdx="1" presStyleCnt="2"/>
      <dgm:spPr/>
    </dgm:pt>
    <dgm:pt modelId="{7002F012-C726-4A33-999E-0CCD6ECE7BA6}" type="pres">
      <dgm:prSet presAssocID="{49847D40-792A-499A-B93D-A2D5755949B7}" presName="hierRoot2" presStyleCnt="0"/>
      <dgm:spPr/>
    </dgm:pt>
    <dgm:pt modelId="{DAA0DA62-99DC-46C5-9C08-B1AF3712EFFD}" type="pres">
      <dgm:prSet presAssocID="{49847D40-792A-499A-B93D-A2D5755949B7}" presName="composite2" presStyleCnt="0"/>
      <dgm:spPr/>
    </dgm:pt>
    <dgm:pt modelId="{B44DFD92-BF30-4D4D-A023-B3B8DF9BCABB}" type="pres">
      <dgm:prSet presAssocID="{49847D40-792A-499A-B93D-A2D5755949B7}" presName="background2" presStyleLbl="node2" presStyleIdx="1" presStyleCnt="2"/>
      <dgm:spPr/>
    </dgm:pt>
    <dgm:pt modelId="{C0088198-A0A3-48DA-9AC8-5833BE4A1D95}" type="pres">
      <dgm:prSet presAssocID="{49847D40-792A-499A-B93D-A2D5755949B7}" presName="text2" presStyleLbl="fgAcc2" presStyleIdx="1" presStyleCnt="2">
        <dgm:presLayoutVars>
          <dgm:chPref val="3"/>
        </dgm:presLayoutVars>
      </dgm:prSet>
      <dgm:spPr/>
    </dgm:pt>
    <dgm:pt modelId="{FF9B384A-8F43-4948-AE0A-000E4D64E5E9}" type="pres">
      <dgm:prSet presAssocID="{49847D40-792A-499A-B93D-A2D5755949B7}" presName="hierChild3" presStyleCnt="0"/>
      <dgm:spPr/>
    </dgm:pt>
    <dgm:pt modelId="{76C96A5E-96A1-4F1D-A85C-E25B77CFDA5F}" type="pres">
      <dgm:prSet presAssocID="{F7CB532E-EFE0-4789-B94C-DBE52F5FAFD5}" presName="Name17" presStyleLbl="parChTrans1D3" presStyleIdx="2" presStyleCnt="5"/>
      <dgm:spPr/>
    </dgm:pt>
    <dgm:pt modelId="{F543448C-8CD3-44E3-A7B5-9AC9292D817E}" type="pres">
      <dgm:prSet presAssocID="{6390D838-060F-412D-8305-BE05316BE21F}" presName="hierRoot3" presStyleCnt="0"/>
      <dgm:spPr/>
    </dgm:pt>
    <dgm:pt modelId="{D5D5B3BE-FA9D-4319-B20A-9ADDFF68BBE4}" type="pres">
      <dgm:prSet presAssocID="{6390D838-060F-412D-8305-BE05316BE21F}" presName="composite3" presStyleCnt="0"/>
      <dgm:spPr/>
    </dgm:pt>
    <dgm:pt modelId="{958F5627-D27B-4A76-9581-15457617C3F0}" type="pres">
      <dgm:prSet presAssocID="{6390D838-060F-412D-8305-BE05316BE21F}" presName="background3" presStyleLbl="node3" presStyleIdx="2" presStyleCnt="5"/>
      <dgm:spPr/>
    </dgm:pt>
    <dgm:pt modelId="{7ADADA9C-47FC-4070-A2EB-C5A48C11C9B7}" type="pres">
      <dgm:prSet presAssocID="{6390D838-060F-412D-8305-BE05316BE21F}" presName="text3" presStyleLbl="fgAcc3" presStyleIdx="2" presStyleCnt="5">
        <dgm:presLayoutVars>
          <dgm:chPref val="3"/>
        </dgm:presLayoutVars>
      </dgm:prSet>
      <dgm:spPr/>
    </dgm:pt>
    <dgm:pt modelId="{0EC19A54-87CC-4135-A6B8-AEFA873DDBDA}" type="pres">
      <dgm:prSet presAssocID="{6390D838-060F-412D-8305-BE05316BE21F}" presName="hierChild4" presStyleCnt="0"/>
      <dgm:spPr/>
    </dgm:pt>
    <dgm:pt modelId="{2124F91F-F304-42CE-A337-D0B624CF9047}" type="pres">
      <dgm:prSet presAssocID="{9B07B432-E55F-443B-8069-5036E1BEBA79}" presName="Name17" presStyleLbl="parChTrans1D3" presStyleIdx="3" presStyleCnt="5"/>
      <dgm:spPr/>
    </dgm:pt>
    <dgm:pt modelId="{D6CE9838-817A-4E6B-B85A-233FCB8C03B4}" type="pres">
      <dgm:prSet presAssocID="{72B316A2-B825-458E-8774-27054E0FD2D8}" presName="hierRoot3" presStyleCnt="0"/>
      <dgm:spPr/>
    </dgm:pt>
    <dgm:pt modelId="{24FEFD3F-0B1D-4FBB-AC5D-C1E31B144BC0}" type="pres">
      <dgm:prSet presAssocID="{72B316A2-B825-458E-8774-27054E0FD2D8}" presName="composite3" presStyleCnt="0"/>
      <dgm:spPr/>
    </dgm:pt>
    <dgm:pt modelId="{A32255DC-CD3D-4FB2-9E61-F62F1974D6A8}" type="pres">
      <dgm:prSet presAssocID="{72B316A2-B825-458E-8774-27054E0FD2D8}" presName="background3" presStyleLbl="node3" presStyleIdx="3" presStyleCnt="5"/>
      <dgm:spPr/>
    </dgm:pt>
    <dgm:pt modelId="{EAEAB7F3-EFDA-4179-B78B-2A24DC113949}" type="pres">
      <dgm:prSet presAssocID="{72B316A2-B825-458E-8774-27054E0FD2D8}" presName="text3" presStyleLbl="fgAcc3" presStyleIdx="3" presStyleCnt="5">
        <dgm:presLayoutVars>
          <dgm:chPref val="3"/>
        </dgm:presLayoutVars>
      </dgm:prSet>
      <dgm:spPr/>
    </dgm:pt>
    <dgm:pt modelId="{924C2371-5160-4F31-BC2D-83A0C78B22A1}" type="pres">
      <dgm:prSet presAssocID="{72B316A2-B825-458E-8774-27054E0FD2D8}" presName="hierChild4" presStyleCnt="0"/>
      <dgm:spPr/>
    </dgm:pt>
    <dgm:pt modelId="{03418A60-7DC1-4228-8EB4-67C5B9CD8EBB}" type="pres">
      <dgm:prSet presAssocID="{3C24A0B3-79A5-4414-AE1C-5D75382C173A}" presName="Name17" presStyleLbl="parChTrans1D3" presStyleIdx="4" presStyleCnt="5"/>
      <dgm:spPr/>
    </dgm:pt>
    <dgm:pt modelId="{910E9D01-B40C-405A-ADCB-AF073939A3B4}" type="pres">
      <dgm:prSet presAssocID="{E60AFE21-421F-431A-B023-18366B86F4BD}" presName="hierRoot3" presStyleCnt="0"/>
      <dgm:spPr/>
    </dgm:pt>
    <dgm:pt modelId="{B263B0DD-D860-4B2D-B1F5-E0D7D4F47A20}" type="pres">
      <dgm:prSet presAssocID="{E60AFE21-421F-431A-B023-18366B86F4BD}" presName="composite3" presStyleCnt="0"/>
      <dgm:spPr/>
    </dgm:pt>
    <dgm:pt modelId="{3075D66E-8470-4424-BBA6-DC13B627B883}" type="pres">
      <dgm:prSet presAssocID="{E60AFE21-421F-431A-B023-18366B86F4BD}" presName="background3" presStyleLbl="node3" presStyleIdx="4" presStyleCnt="5"/>
      <dgm:spPr/>
    </dgm:pt>
    <dgm:pt modelId="{E57B10C0-6C66-432D-9E6B-CF45CE085BE9}" type="pres">
      <dgm:prSet presAssocID="{E60AFE21-421F-431A-B023-18366B86F4BD}" presName="text3" presStyleLbl="fgAcc3" presStyleIdx="4" presStyleCnt="5">
        <dgm:presLayoutVars>
          <dgm:chPref val="3"/>
        </dgm:presLayoutVars>
      </dgm:prSet>
      <dgm:spPr/>
    </dgm:pt>
    <dgm:pt modelId="{DB6A74EF-15D5-4B4F-BABA-7E186F002106}" type="pres">
      <dgm:prSet presAssocID="{E60AFE21-421F-431A-B023-18366B86F4BD}" presName="hierChild4" presStyleCnt="0"/>
      <dgm:spPr/>
    </dgm:pt>
  </dgm:ptLst>
  <dgm:cxnLst>
    <dgm:cxn modelId="{9D086202-AB66-4659-BB6C-B91079A34CFC}" srcId="{F41585DB-5F60-4A26-9B5A-7D23C5D032B6}" destId="{F87CA7F6-3F69-49DA-952A-4F4A1AB534C2}" srcOrd="0" destOrd="0" parTransId="{F7555C0A-E186-4DBD-BF2B-92C8E52B2A65}" sibTransId="{C30F5F3E-68AB-4FA7-A131-03CE7D0C0BEE}"/>
    <dgm:cxn modelId="{EC44521B-7BF9-4BBD-9800-E836EE7218DC}" type="presOf" srcId="{F87CA7F6-3F69-49DA-952A-4F4A1AB534C2}" destId="{65FCDA29-E3C1-4128-BE1C-97AACCBFE08F}" srcOrd="0" destOrd="0" presId="urn:microsoft.com/office/officeart/2005/8/layout/hierarchy1"/>
    <dgm:cxn modelId="{E0670623-450E-4001-B42F-B98D60E01BAC}" srcId="{49847D40-792A-499A-B93D-A2D5755949B7}" destId="{72B316A2-B825-458E-8774-27054E0FD2D8}" srcOrd="1" destOrd="0" parTransId="{9B07B432-E55F-443B-8069-5036E1BEBA79}" sibTransId="{3DF199E9-B68F-420E-889A-105FC76594C8}"/>
    <dgm:cxn modelId="{80261A23-0F1B-473A-9848-8020FDF1DC2B}" srcId="{49847D40-792A-499A-B93D-A2D5755949B7}" destId="{E60AFE21-421F-431A-B023-18366B86F4BD}" srcOrd="2" destOrd="0" parTransId="{3C24A0B3-79A5-4414-AE1C-5D75382C173A}" sibTransId="{3CB934E7-0567-47B1-B244-8912FFA59070}"/>
    <dgm:cxn modelId="{CE774633-A4BF-416B-B331-7D941B071866}" srcId="{F87CA7F6-3F69-49DA-952A-4F4A1AB534C2}" destId="{49847D40-792A-499A-B93D-A2D5755949B7}" srcOrd="1" destOrd="0" parTransId="{D6E94B1F-DE7D-4604-B3D4-E569E265C8DD}" sibTransId="{454ECDBC-7044-4492-BE90-EBF2E3650CAA}"/>
    <dgm:cxn modelId="{03207D37-4813-419D-94FF-BC1BC29D32A2}" type="presOf" srcId="{E1E01258-A2B3-4387-9812-B69954D7166D}" destId="{1EF7EE03-F427-48B4-BC16-55009C3F6E2D}" srcOrd="0" destOrd="0" presId="urn:microsoft.com/office/officeart/2005/8/layout/hierarchy1"/>
    <dgm:cxn modelId="{8D8EA938-588A-48B4-B02F-FA061C00CD23}" type="presOf" srcId="{49847D40-792A-499A-B93D-A2D5755949B7}" destId="{C0088198-A0A3-48DA-9AC8-5833BE4A1D95}" srcOrd="0" destOrd="0" presId="urn:microsoft.com/office/officeart/2005/8/layout/hierarchy1"/>
    <dgm:cxn modelId="{DAD92E39-AA2C-4707-BBF3-5427265B677F}" type="presOf" srcId="{72B316A2-B825-458E-8774-27054E0FD2D8}" destId="{EAEAB7F3-EFDA-4179-B78B-2A24DC113949}" srcOrd="0" destOrd="0" presId="urn:microsoft.com/office/officeart/2005/8/layout/hierarchy1"/>
    <dgm:cxn modelId="{0BCBF03F-A343-4130-A2FC-B8982DEE7B8B}" type="presOf" srcId="{9B07B432-E55F-443B-8069-5036E1BEBA79}" destId="{2124F91F-F304-42CE-A337-D0B624CF9047}" srcOrd="0" destOrd="0" presId="urn:microsoft.com/office/officeart/2005/8/layout/hierarchy1"/>
    <dgm:cxn modelId="{5B77C066-0262-4567-9F75-8A93BEEC82EB}" type="presOf" srcId="{E60AFE21-421F-431A-B023-18366B86F4BD}" destId="{E57B10C0-6C66-432D-9E6B-CF45CE085BE9}" srcOrd="0" destOrd="0" presId="urn:microsoft.com/office/officeart/2005/8/layout/hierarchy1"/>
    <dgm:cxn modelId="{76D4D847-D857-4F3F-BC91-775FBFF45CBE}" srcId="{F87CA7F6-3F69-49DA-952A-4F4A1AB534C2}" destId="{B914647D-E308-4867-886B-D0F4A399C0EE}" srcOrd="0" destOrd="0" parTransId="{D9569EDE-C69D-4165-B8AB-E86E1C9723E1}" sibTransId="{B135C2F0-F11B-4CFE-B9D4-0EF7BCFDB48E}"/>
    <dgm:cxn modelId="{843FA94B-C58C-4670-B7B8-7152651579CA}" type="presOf" srcId="{F41585DB-5F60-4A26-9B5A-7D23C5D032B6}" destId="{96C1F553-07D4-4843-8418-C2271E09664C}" srcOrd="0" destOrd="0" presId="urn:microsoft.com/office/officeart/2005/8/layout/hierarchy1"/>
    <dgm:cxn modelId="{6120476D-01B9-40C3-AA95-4A4E8DEF7C40}" type="presOf" srcId="{6390D838-060F-412D-8305-BE05316BE21F}" destId="{7ADADA9C-47FC-4070-A2EB-C5A48C11C9B7}" srcOrd="0" destOrd="0" presId="urn:microsoft.com/office/officeart/2005/8/layout/hierarchy1"/>
    <dgm:cxn modelId="{D263C06F-B768-4E1A-AAA7-6C526F1F4EB6}" type="presOf" srcId="{D9569EDE-C69D-4165-B8AB-E86E1C9723E1}" destId="{5C53C450-D2CA-4058-8C96-5343DCAE3B7A}" srcOrd="0" destOrd="0" presId="urn:microsoft.com/office/officeart/2005/8/layout/hierarchy1"/>
    <dgm:cxn modelId="{46C57151-C3AF-4672-9E25-0B8BEE8C8626}" type="presOf" srcId="{D6E94B1F-DE7D-4604-B3D4-E569E265C8DD}" destId="{05E0B54E-9C9A-4575-B4B8-32B2CC9F0867}" srcOrd="0" destOrd="0" presId="urn:microsoft.com/office/officeart/2005/8/layout/hierarchy1"/>
    <dgm:cxn modelId="{99C22A7B-2CC7-4898-B693-6A912095A7DA}" srcId="{49847D40-792A-499A-B93D-A2D5755949B7}" destId="{6390D838-060F-412D-8305-BE05316BE21F}" srcOrd="0" destOrd="0" parTransId="{F7CB532E-EFE0-4789-B94C-DBE52F5FAFD5}" sibTransId="{AB866F71-102E-412C-8D3C-BBBAD608FAE0}"/>
    <dgm:cxn modelId="{DF29368F-1BBB-4EB6-827D-A40B3FBBDA8E}" type="presOf" srcId="{B914647D-E308-4867-886B-D0F4A399C0EE}" destId="{C1D436CC-73F0-48B6-B678-A853430F1354}" srcOrd="0" destOrd="0" presId="urn:microsoft.com/office/officeart/2005/8/layout/hierarchy1"/>
    <dgm:cxn modelId="{2C7E5495-9DCA-4083-B10A-E162D78BD552}" srcId="{B914647D-E308-4867-886B-D0F4A399C0EE}" destId="{E1E01258-A2B3-4387-9812-B69954D7166D}" srcOrd="0" destOrd="0" parTransId="{75578FAF-5B85-4998-A125-39C2D9CA0854}" sibTransId="{3F5DEC74-E5BF-4059-89FB-535466DE2A77}"/>
    <dgm:cxn modelId="{063850AA-C041-48DC-A981-C3CD67A08335}" type="presOf" srcId="{75578FAF-5B85-4998-A125-39C2D9CA0854}" destId="{10FF8C92-096E-4714-853F-A1932C0CC934}" srcOrd="0" destOrd="0" presId="urn:microsoft.com/office/officeart/2005/8/layout/hierarchy1"/>
    <dgm:cxn modelId="{863804C4-86B8-4AB7-A080-A25114406FB7}" type="presOf" srcId="{507BF7D8-D8BA-4BDD-AC6B-35D88A417178}" destId="{6E0425C1-9A94-48A5-843C-DB4910D3BA2D}" srcOrd="0" destOrd="0" presId="urn:microsoft.com/office/officeart/2005/8/layout/hierarchy1"/>
    <dgm:cxn modelId="{040228CE-8ED8-4245-8E34-0F9030349B69}" type="presOf" srcId="{3C24A0B3-79A5-4414-AE1C-5D75382C173A}" destId="{03418A60-7DC1-4228-8EB4-67C5B9CD8EBB}" srcOrd="0" destOrd="0" presId="urn:microsoft.com/office/officeart/2005/8/layout/hierarchy1"/>
    <dgm:cxn modelId="{4B4AD2D0-6836-479A-8890-8510A85E12EC}" srcId="{B914647D-E308-4867-886B-D0F4A399C0EE}" destId="{CB480E79-10ED-4345-AD0E-90D634EA6BE0}" srcOrd="1" destOrd="0" parTransId="{507BF7D8-D8BA-4BDD-AC6B-35D88A417178}" sibTransId="{AACD0152-34F1-431B-ADEA-4301F1FD86A5}"/>
    <dgm:cxn modelId="{4C7D20D6-EAA3-4245-BAB2-A259229C804B}" type="presOf" srcId="{CB480E79-10ED-4345-AD0E-90D634EA6BE0}" destId="{A2E03A70-DDF9-4A0D-BB82-6D6DC4360A98}" srcOrd="0" destOrd="0" presId="urn:microsoft.com/office/officeart/2005/8/layout/hierarchy1"/>
    <dgm:cxn modelId="{81291ED9-3809-4802-A8B6-BA60C0EE483F}" type="presOf" srcId="{F7CB532E-EFE0-4789-B94C-DBE52F5FAFD5}" destId="{76C96A5E-96A1-4F1D-A85C-E25B77CFDA5F}" srcOrd="0" destOrd="0" presId="urn:microsoft.com/office/officeart/2005/8/layout/hierarchy1"/>
    <dgm:cxn modelId="{4540FFE6-DAC6-43AD-BFF1-1373B6212468}" type="presParOf" srcId="{96C1F553-07D4-4843-8418-C2271E09664C}" destId="{A47B0301-0A70-481F-92FE-412A440EA910}" srcOrd="0" destOrd="0" presId="urn:microsoft.com/office/officeart/2005/8/layout/hierarchy1"/>
    <dgm:cxn modelId="{92830647-97C9-4D16-9AF2-829D09831C63}" type="presParOf" srcId="{A47B0301-0A70-481F-92FE-412A440EA910}" destId="{86DC18B3-81BF-4887-9919-2562E376D866}" srcOrd="0" destOrd="0" presId="urn:microsoft.com/office/officeart/2005/8/layout/hierarchy1"/>
    <dgm:cxn modelId="{00A82D3A-4298-433C-8A80-DB3CF5DEC658}" type="presParOf" srcId="{86DC18B3-81BF-4887-9919-2562E376D866}" destId="{6827819A-F318-4D41-9152-BAAB72D4A6DE}" srcOrd="0" destOrd="0" presId="urn:microsoft.com/office/officeart/2005/8/layout/hierarchy1"/>
    <dgm:cxn modelId="{2CCBD875-9CB2-400F-A74F-3F7EDE8CC1C8}" type="presParOf" srcId="{86DC18B3-81BF-4887-9919-2562E376D866}" destId="{65FCDA29-E3C1-4128-BE1C-97AACCBFE08F}" srcOrd="1" destOrd="0" presId="urn:microsoft.com/office/officeart/2005/8/layout/hierarchy1"/>
    <dgm:cxn modelId="{A3288BBB-D1E0-4413-BA9E-FD77853B369A}" type="presParOf" srcId="{A47B0301-0A70-481F-92FE-412A440EA910}" destId="{E212D95B-ADA1-49CB-AD7E-29054F109F1D}" srcOrd="1" destOrd="0" presId="urn:microsoft.com/office/officeart/2005/8/layout/hierarchy1"/>
    <dgm:cxn modelId="{E638B675-605B-4745-A010-C340D8D3159D}" type="presParOf" srcId="{E212D95B-ADA1-49CB-AD7E-29054F109F1D}" destId="{5C53C450-D2CA-4058-8C96-5343DCAE3B7A}" srcOrd="0" destOrd="0" presId="urn:microsoft.com/office/officeart/2005/8/layout/hierarchy1"/>
    <dgm:cxn modelId="{F5DFC56B-52D2-46F8-B891-00AFBF9C4F0F}" type="presParOf" srcId="{E212D95B-ADA1-49CB-AD7E-29054F109F1D}" destId="{4FB4315D-C6DE-42B3-AC16-8B509C5020EB}" srcOrd="1" destOrd="0" presId="urn:microsoft.com/office/officeart/2005/8/layout/hierarchy1"/>
    <dgm:cxn modelId="{4C94E6E0-FDF8-47BD-9FE1-5A786EAA58CE}" type="presParOf" srcId="{4FB4315D-C6DE-42B3-AC16-8B509C5020EB}" destId="{8F3C8B07-635E-4196-AB9E-50A2D92F3D9E}" srcOrd="0" destOrd="0" presId="urn:microsoft.com/office/officeart/2005/8/layout/hierarchy1"/>
    <dgm:cxn modelId="{FC885946-D925-4A2D-AC23-92FE1611D87D}" type="presParOf" srcId="{8F3C8B07-635E-4196-AB9E-50A2D92F3D9E}" destId="{730A887D-0224-4B36-868A-79587C8AEBBF}" srcOrd="0" destOrd="0" presId="urn:microsoft.com/office/officeart/2005/8/layout/hierarchy1"/>
    <dgm:cxn modelId="{FE5F9E36-FCFB-42BF-88B1-C009E01CA328}" type="presParOf" srcId="{8F3C8B07-635E-4196-AB9E-50A2D92F3D9E}" destId="{C1D436CC-73F0-48B6-B678-A853430F1354}" srcOrd="1" destOrd="0" presId="urn:microsoft.com/office/officeart/2005/8/layout/hierarchy1"/>
    <dgm:cxn modelId="{8E4367A0-5B5E-4828-9AE5-8533343AB7B7}" type="presParOf" srcId="{4FB4315D-C6DE-42B3-AC16-8B509C5020EB}" destId="{455E54A9-8669-4EB4-8879-4AC2B12D4C6E}" srcOrd="1" destOrd="0" presId="urn:microsoft.com/office/officeart/2005/8/layout/hierarchy1"/>
    <dgm:cxn modelId="{9048016D-59A0-4A8B-9D96-07E3B438E9AF}" type="presParOf" srcId="{455E54A9-8669-4EB4-8879-4AC2B12D4C6E}" destId="{10FF8C92-096E-4714-853F-A1932C0CC934}" srcOrd="0" destOrd="0" presId="urn:microsoft.com/office/officeart/2005/8/layout/hierarchy1"/>
    <dgm:cxn modelId="{CC2E165F-3A4D-4BD3-BBA2-2E999A472B8B}" type="presParOf" srcId="{455E54A9-8669-4EB4-8879-4AC2B12D4C6E}" destId="{79398EF2-B199-49B9-9C08-0E748AD1EA71}" srcOrd="1" destOrd="0" presId="urn:microsoft.com/office/officeart/2005/8/layout/hierarchy1"/>
    <dgm:cxn modelId="{021871EC-7263-4313-82DA-E4DC38116357}" type="presParOf" srcId="{79398EF2-B199-49B9-9C08-0E748AD1EA71}" destId="{107845DD-794A-42FD-9CB8-767F4E8495E4}" srcOrd="0" destOrd="0" presId="urn:microsoft.com/office/officeart/2005/8/layout/hierarchy1"/>
    <dgm:cxn modelId="{B5A2D87F-4D74-4746-80AE-ED5B24BA7AE3}" type="presParOf" srcId="{107845DD-794A-42FD-9CB8-767F4E8495E4}" destId="{43D060F7-4BD6-4EB0-96C6-80F6090DED2B}" srcOrd="0" destOrd="0" presId="urn:microsoft.com/office/officeart/2005/8/layout/hierarchy1"/>
    <dgm:cxn modelId="{3446D4B7-167B-46C7-8780-5F74AEBA3CC5}" type="presParOf" srcId="{107845DD-794A-42FD-9CB8-767F4E8495E4}" destId="{1EF7EE03-F427-48B4-BC16-55009C3F6E2D}" srcOrd="1" destOrd="0" presId="urn:microsoft.com/office/officeart/2005/8/layout/hierarchy1"/>
    <dgm:cxn modelId="{8D9D6B40-4161-406F-901B-E39CD3717180}" type="presParOf" srcId="{79398EF2-B199-49B9-9C08-0E748AD1EA71}" destId="{1913DE8F-74B7-4D46-B34B-99938A339AC6}" srcOrd="1" destOrd="0" presId="urn:microsoft.com/office/officeart/2005/8/layout/hierarchy1"/>
    <dgm:cxn modelId="{282CFD29-7CD1-4BCA-B7E3-1EC199BD1E44}" type="presParOf" srcId="{455E54A9-8669-4EB4-8879-4AC2B12D4C6E}" destId="{6E0425C1-9A94-48A5-843C-DB4910D3BA2D}" srcOrd="2" destOrd="0" presId="urn:microsoft.com/office/officeart/2005/8/layout/hierarchy1"/>
    <dgm:cxn modelId="{78E27054-A408-40F8-AE88-52CC1DD5EF00}" type="presParOf" srcId="{455E54A9-8669-4EB4-8879-4AC2B12D4C6E}" destId="{4DFE8423-2981-4CAC-BF7C-694072486EB0}" srcOrd="3" destOrd="0" presId="urn:microsoft.com/office/officeart/2005/8/layout/hierarchy1"/>
    <dgm:cxn modelId="{92129E56-BD45-4FBF-B1D3-B2C8F77B8DC6}" type="presParOf" srcId="{4DFE8423-2981-4CAC-BF7C-694072486EB0}" destId="{EF94781D-5300-4B93-9D3A-7A418EFC525B}" srcOrd="0" destOrd="0" presId="urn:microsoft.com/office/officeart/2005/8/layout/hierarchy1"/>
    <dgm:cxn modelId="{3F004D82-3524-404D-8D03-7F2E6693BF0A}" type="presParOf" srcId="{EF94781D-5300-4B93-9D3A-7A418EFC525B}" destId="{D3E40294-02FE-43D6-B453-C048A6D24A9C}" srcOrd="0" destOrd="0" presId="urn:microsoft.com/office/officeart/2005/8/layout/hierarchy1"/>
    <dgm:cxn modelId="{22CBC222-103A-44CC-946A-766E4522B301}" type="presParOf" srcId="{EF94781D-5300-4B93-9D3A-7A418EFC525B}" destId="{A2E03A70-DDF9-4A0D-BB82-6D6DC4360A98}" srcOrd="1" destOrd="0" presId="urn:microsoft.com/office/officeart/2005/8/layout/hierarchy1"/>
    <dgm:cxn modelId="{BE869416-FE95-4199-95EF-5A6543D45DB6}" type="presParOf" srcId="{4DFE8423-2981-4CAC-BF7C-694072486EB0}" destId="{5BC116D0-5106-47D7-B507-BF9437CFFA84}" srcOrd="1" destOrd="0" presId="urn:microsoft.com/office/officeart/2005/8/layout/hierarchy1"/>
    <dgm:cxn modelId="{00B025A8-EFDE-4D64-B7C6-1B122F2FD88E}" type="presParOf" srcId="{E212D95B-ADA1-49CB-AD7E-29054F109F1D}" destId="{05E0B54E-9C9A-4575-B4B8-32B2CC9F0867}" srcOrd="2" destOrd="0" presId="urn:microsoft.com/office/officeart/2005/8/layout/hierarchy1"/>
    <dgm:cxn modelId="{8DD680B9-BA11-4811-BC05-3C5DC98C9FFA}" type="presParOf" srcId="{E212D95B-ADA1-49CB-AD7E-29054F109F1D}" destId="{7002F012-C726-4A33-999E-0CCD6ECE7BA6}" srcOrd="3" destOrd="0" presId="urn:microsoft.com/office/officeart/2005/8/layout/hierarchy1"/>
    <dgm:cxn modelId="{003C3C9A-B2D6-439E-AB79-2232A7099619}" type="presParOf" srcId="{7002F012-C726-4A33-999E-0CCD6ECE7BA6}" destId="{DAA0DA62-99DC-46C5-9C08-B1AF3712EFFD}" srcOrd="0" destOrd="0" presId="urn:microsoft.com/office/officeart/2005/8/layout/hierarchy1"/>
    <dgm:cxn modelId="{0023FE54-1A5E-4552-BD71-876D8C975A0A}" type="presParOf" srcId="{DAA0DA62-99DC-46C5-9C08-B1AF3712EFFD}" destId="{B44DFD92-BF30-4D4D-A023-B3B8DF9BCABB}" srcOrd="0" destOrd="0" presId="urn:microsoft.com/office/officeart/2005/8/layout/hierarchy1"/>
    <dgm:cxn modelId="{36897F80-F523-4158-9B3A-6C23415E963B}" type="presParOf" srcId="{DAA0DA62-99DC-46C5-9C08-B1AF3712EFFD}" destId="{C0088198-A0A3-48DA-9AC8-5833BE4A1D95}" srcOrd="1" destOrd="0" presId="urn:microsoft.com/office/officeart/2005/8/layout/hierarchy1"/>
    <dgm:cxn modelId="{D319E4AA-4C02-4E06-8448-5A24D6C708B5}" type="presParOf" srcId="{7002F012-C726-4A33-999E-0CCD6ECE7BA6}" destId="{FF9B384A-8F43-4948-AE0A-000E4D64E5E9}" srcOrd="1" destOrd="0" presId="urn:microsoft.com/office/officeart/2005/8/layout/hierarchy1"/>
    <dgm:cxn modelId="{95BD0CD7-C8DE-4981-8839-B1CC7FEF91C4}" type="presParOf" srcId="{FF9B384A-8F43-4948-AE0A-000E4D64E5E9}" destId="{76C96A5E-96A1-4F1D-A85C-E25B77CFDA5F}" srcOrd="0" destOrd="0" presId="urn:microsoft.com/office/officeart/2005/8/layout/hierarchy1"/>
    <dgm:cxn modelId="{44A5A2D2-22D3-4F77-A0B4-03A7BC1E784B}" type="presParOf" srcId="{FF9B384A-8F43-4948-AE0A-000E4D64E5E9}" destId="{F543448C-8CD3-44E3-A7B5-9AC9292D817E}" srcOrd="1" destOrd="0" presId="urn:microsoft.com/office/officeart/2005/8/layout/hierarchy1"/>
    <dgm:cxn modelId="{D6069565-E707-4798-90C5-194E811795C5}" type="presParOf" srcId="{F543448C-8CD3-44E3-A7B5-9AC9292D817E}" destId="{D5D5B3BE-FA9D-4319-B20A-9ADDFF68BBE4}" srcOrd="0" destOrd="0" presId="urn:microsoft.com/office/officeart/2005/8/layout/hierarchy1"/>
    <dgm:cxn modelId="{BA1AD17C-4D99-46F3-A434-82A021AFFEFA}" type="presParOf" srcId="{D5D5B3BE-FA9D-4319-B20A-9ADDFF68BBE4}" destId="{958F5627-D27B-4A76-9581-15457617C3F0}" srcOrd="0" destOrd="0" presId="urn:microsoft.com/office/officeart/2005/8/layout/hierarchy1"/>
    <dgm:cxn modelId="{6E935FBD-DB18-43F1-8994-99EF057011B7}" type="presParOf" srcId="{D5D5B3BE-FA9D-4319-B20A-9ADDFF68BBE4}" destId="{7ADADA9C-47FC-4070-A2EB-C5A48C11C9B7}" srcOrd="1" destOrd="0" presId="urn:microsoft.com/office/officeart/2005/8/layout/hierarchy1"/>
    <dgm:cxn modelId="{0B5FEAA8-C523-4C48-8E22-AF2391B12E99}" type="presParOf" srcId="{F543448C-8CD3-44E3-A7B5-9AC9292D817E}" destId="{0EC19A54-87CC-4135-A6B8-AEFA873DDBDA}" srcOrd="1" destOrd="0" presId="urn:microsoft.com/office/officeart/2005/8/layout/hierarchy1"/>
    <dgm:cxn modelId="{9AC5D2C6-56C0-4B64-989F-6101C7BCDEB1}" type="presParOf" srcId="{FF9B384A-8F43-4948-AE0A-000E4D64E5E9}" destId="{2124F91F-F304-42CE-A337-D0B624CF9047}" srcOrd="2" destOrd="0" presId="urn:microsoft.com/office/officeart/2005/8/layout/hierarchy1"/>
    <dgm:cxn modelId="{7FEBEA06-DCB5-4A72-934F-AF509D583ECE}" type="presParOf" srcId="{FF9B384A-8F43-4948-AE0A-000E4D64E5E9}" destId="{D6CE9838-817A-4E6B-B85A-233FCB8C03B4}" srcOrd="3" destOrd="0" presId="urn:microsoft.com/office/officeart/2005/8/layout/hierarchy1"/>
    <dgm:cxn modelId="{532F2208-CCAF-4694-9083-19A0C0EE6340}" type="presParOf" srcId="{D6CE9838-817A-4E6B-B85A-233FCB8C03B4}" destId="{24FEFD3F-0B1D-4FBB-AC5D-C1E31B144BC0}" srcOrd="0" destOrd="0" presId="urn:microsoft.com/office/officeart/2005/8/layout/hierarchy1"/>
    <dgm:cxn modelId="{EC5CC52A-51DC-488C-9A3B-F53C2EBF6BA6}" type="presParOf" srcId="{24FEFD3F-0B1D-4FBB-AC5D-C1E31B144BC0}" destId="{A32255DC-CD3D-4FB2-9E61-F62F1974D6A8}" srcOrd="0" destOrd="0" presId="urn:microsoft.com/office/officeart/2005/8/layout/hierarchy1"/>
    <dgm:cxn modelId="{C4D1C60B-651B-46B9-B206-E5B979D88D80}" type="presParOf" srcId="{24FEFD3F-0B1D-4FBB-AC5D-C1E31B144BC0}" destId="{EAEAB7F3-EFDA-4179-B78B-2A24DC113949}" srcOrd="1" destOrd="0" presId="urn:microsoft.com/office/officeart/2005/8/layout/hierarchy1"/>
    <dgm:cxn modelId="{B5448093-2789-4AC9-8AA1-DE3DF0AA1CBB}" type="presParOf" srcId="{D6CE9838-817A-4E6B-B85A-233FCB8C03B4}" destId="{924C2371-5160-4F31-BC2D-83A0C78B22A1}" srcOrd="1" destOrd="0" presId="urn:microsoft.com/office/officeart/2005/8/layout/hierarchy1"/>
    <dgm:cxn modelId="{91442178-C072-46FE-AFD1-F7897818CE42}" type="presParOf" srcId="{FF9B384A-8F43-4948-AE0A-000E4D64E5E9}" destId="{03418A60-7DC1-4228-8EB4-67C5B9CD8EBB}" srcOrd="4" destOrd="0" presId="urn:microsoft.com/office/officeart/2005/8/layout/hierarchy1"/>
    <dgm:cxn modelId="{895957F3-B0F9-45CA-86E2-51DFA4AAFA9F}" type="presParOf" srcId="{FF9B384A-8F43-4948-AE0A-000E4D64E5E9}" destId="{910E9D01-B40C-405A-ADCB-AF073939A3B4}" srcOrd="5" destOrd="0" presId="urn:microsoft.com/office/officeart/2005/8/layout/hierarchy1"/>
    <dgm:cxn modelId="{2A007481-3A0E-4180-8C71-D33F9B19D4A8}" type="presParOf" srcId="{910E9D01-B40C-405A-ADCB-AF073939A3B4}" destId="{B263B0DD-D860-4B2D-B1F5-E0D7D4F47A20}" srcOrd="0" destOrd="0" presId="urn:microsoft.com/office/officeart/2005/8/layout/hierarchy1"/>
    <dgm:cxn modelId="{86DDE7E3-D534-4FF6-9F17-043AF7079DBC}" type="presParOf" srcId="{B263B0DD-D860-4B2D-B1F5-E0D7D4F47A20}" destId="{3075D66E-8470-4424-BBA6-DC13B627B883}" srcOrd="0" destOrd="0" presId="urn:microsoft.com/office/officeart/2005/8/layout/hierarchy1"/>
    <dgm:cxn modelId="{9809CFC1-0DA5-4CB5-B784-31AE28CBE440}" type="presParOf" srcId="{B263B0DD-D860-4B2D-B1F5-E0D7D4F47A20}" destId="{E57B10C0-6C66-432D-9E6B-CF45CE085BE9}" srcOrd="1" destOrd="0" presId="urn:microsoft.com/office/officeart/2005/8/layout/hierarchy1"/>
    <dgm:cxn modelId="{A960BDB8-FA24-4621-ACFA-983CAC29ADA4}" type="presParOf" srcId="{910E9D01-B40C-405A-ADCB-AF073939A3B4}" destId="{DB6A74EF-15D5-4B4F-BABA-7E186F00210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6E3E-0A86-436E-999A-394070C44199}">
      <dsp:nvSpPr>
        <dsp:cNvPr id="0" name=""/>
        <dsp:cNvSpPr/>
      </dsp:nvSpPr>
      <dsp:spPr>
        <a:xfrm>
          <a:off x="0" y="0"/>
          <a:ext cx="6502400" cy="911309"/>
        </a:xfrm>
        <a:prstGeom prst="roundRect">
          <a:avLst>
            <a:gd name="adj" fmla="val 1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Local anesthesia, dental dam isolation and access.</a:t>
          </a:r>
        </a:p>
      </dsp:txBody>
      <dsp:txXfrm>
        <a:off x="26691" y="26691"/>
        <a:ext cx="5442020" cy="857927"/>
      </dsp:txXfrm>
    </dsp:sp>
    <dsp:sp modelId="{1FF55742-5733-48C7-B972-831C0DDEF0F2}">
      <dsp:nvSpPr>
        <dsp:cNvPr id="0" name=""/>
        <dsp:cNvSpPr/>
      </dsp:nvSpPr>
      <dsp:spPr>
        <a:xfrm>
          <a:off x="544575" y="1077002"/>
          <a:ext cx="6502400" cy="911309"/>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Copious, gentle irrigation with 20ml/Canal NaOCl </a:t>
          </a:r>
        </a:p>
      </dsp:txBody>
      <dsp:txXfrm>
        <a:off x="571266" y="1103693"/>
        <a:ext cx="5312090" cy="857927"/>
      </dsp:txXfrm>
    </dsp:sp>
    <dsp:sp modelId="{BF3398E1-4DC3-4B11-AC8B-3F91126B40B8}">
      <dsp:nvSpPr>
        <dsp:cNvPr id="0" name=""/>
        <dsp:cNvSpPr/>
      </dsp:nvSpPr>
      <dsp:spPr>
        <a:xfrm>
          <a:off x="1081024" y="2154005"/>
          <a:ext cx="6502400" cy="911309"/>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then irrigated with saline or EDTA (20 mL/canal, 5 min)</a:t>
          </a:r>
        </a:p>
      </dsp:txBody>
      <dsp:txXfrm>
        <a:off x="1107715" y="2180696"/>
        <a:ext cx="5320218" cy="857927"/>
      </dsp:txXfrm>
    </dsp:sp>
    <dsp:sp modelId="{CCE32F34-D7B0-4368-9B42-DF614EFA05E9}">
      <dsp:nvSpPr>
        <dsp:cNvPr id="0" name=""/>
        <dsp:cNvSpPr/>
      </dsp:nvSpPr>
      <dsp:spPr>
        <a:xfrm>
          <a:off x="1625599" y="3231008"/>
          <a:ext cx="6502400" cy="911309"/>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Dry canals with paper points.</a:t>
          </a:r>
        </a:p>
        <a:p>
          <a:pPr marL="171450" lvl="1" indent="-171450" algn="l" defTabSz="755650">
            <a:lnSpc>
              <a:spcPct val="90000"/>
            </a:lnSpc>
            <a:spcBef>
              <a:spcPct val="0"/>
            </a:spcBef>
            <a:spcAft>
              <a:spcPct val="15000"/>
            </a:spcAft>
            <a:buChar char="•"/>
          </a:pPr>
          <a:endParaRPr lang="en-US" sz="1700" kern="1200" dirty="0"/>
        </a:p>
      </dsp:txBody>
      <dsp:txXfrm>
        <a:off x="1652290" y="3257699"/>
        <a:ext cx="5312090" cy="857927"/>
      </dsp:txXfrm>
    </dsp:sp>
    <dsp:sp modelId="{D58C7D0A-A70D-4C95-92ED-892DC5D7CDA3}">
      <dsp:nvSpPr>
        <dsp:cNvPr id="0" name=""/>
        <dsp:cNvSpPr/>
      </dsp:nvSpPr>
      <dsp:spPr>
        <a:xfrm>
          <a:off x="5910048" y="697980"/>
          <a:ext cx="592351" cy="59235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043327" y="697980"/>
        <a:ext cx="325793" cy="445744"/>
      </dsp:txXfrm>
    </dsp:sp>
    <dsp:sp modelId="{A8E8F59B-CAEE-4B2F-957E-5A7FD150CCDA}">
      <dsp:nvSpPr>
        <dsp:cNvPr id="0" name=""/>
        <dsp:cNvSpPr/>
      </dsp:nvSpPr>
      <dsp:spPr>
        <a:xfrm>
          <a:off x="6454624" y="1774983"/>
          <a:ext cx="592351" cy="592351"/>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587903" y="1774983"/>
        <a:ext cx="325793" cy="445744"/>
      </dsp:txXfrm>
    </dsp:sp>
    <dsp:sp modelId="{CAD50814-C41B-4030-8E37-E8A999281F95}">
      <dsp:nvSpPr>
        <dsp:cNvPr id="0" name=""/>
        <dsp:cNvSpPr/>
      </dsp:nvSpPr>
      <dsp:spPr>
        <a:xfrm>
          <a:off x="6991072" y="2851985"/>
          <a:ext cx="592351" cy="592351"/>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124351" y="2851985"/>
        <a:ext cx="325793" cy="445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DAB67-F3CB-47F4-9C44-BBDEF7ADD1F1}">
      <dsp:nvSpPr>
        <dsp:cNvPr id="0" name=""/>
        <dsp:cNvSpPr/>
      </dsp:nvSpPr>
      <dsp:spPr>
        <a:xfrm>
          <a:off x="4305807" y="1219730"/>
          <a:ext cx="1173136" cy="558306"/>
        </a:xfrm>
        <a:custGeom>
          <a:avLst/>
          <a:gdLst/>
          <a:ahLst/>
          <a:cxnLst/>
          <a:rect l="0" t="0" r="0" b="0"/>
          <a:pathLst>
            <a:path>
              <a:moveTo>
                <a:pt x="0" y="0"/>
              </a:moveTo>
              <a:lnTo>
                <a:pt x="0" y="380469"/>
              </a:lnTo>
              <a:lnTo>
                <a:pt x="1173136" y="380469"/>
              </a:lnTo>
              <a:lnTo>
                <a:pt x="1173136" y="55830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36DE6-82C8-426D-9421-4B96406C018E}">
      <dsp:nvSpPr>
        <dsp:cNvPr id="0" name=""/>
        <dsp:cNvSpPr/>
      </dsp:nvSpPr>
      <dsp:spPr>
        <a:xfrm>
          <a:off x="3132671" y="1219730"/>
          <a:ext cx="1173136" cy="558306"/>
        </a:xfrm>
        <a:custGeom>
          <a:avLst/>
          <a:gdLst/>
          <a:ahLst/>
          <a:cxnLst/>
          <a:rect l="0" t="0" r="0" b="0"/>
          <a:pathLst>
            <a:path>
              <a:moveTo>
                <a:pt x="1173136" y="0"/>
              </a:moveTo>
              <a:lnTo>
                <a:pt x="1173136" y="380469"/>
              </a:lnTo>
              <a:lnTo>
                <a:pt x="0" y="380469"/>
              </a:lnTo>
              <a:lnTo>
                <a:pt x="0" y="55830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1488-0CA6-4611-B149-ABC9C3699D75}">
      <dsp:nvSpPr>
        <dsp:cNvPr id="0" name=""/>
        <dsp:cNvSpPr/>
      </dsp:nvSpPr>
      <dsp:spPr>
        <a:xfrm>
          <a:off x="2673947" y="735"/>
          <a:ext cx="3263719" cy="12189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59FB2-9448-439F-8A74-BF3DEB9BBD34}">
      <dsp:nvSpPr>
        <dsp:cNvPr id="0" name=""/>
        <dsp:cNvSpPr/>
      </dsp:nvSpPr>
      <dsp:spPr>
        <a:xfrm>
          <a:off x="2887245" y="203368"/>
          <a:ext cx="3263719" cy="121899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Intracanal medicament</a:t>
          </a:r>
        </a:p>
      </dsp:txBody>
      <dsp:txXfrm>
        <a:off x="2922948" y="239071"/>
        <a:ext cx="3192313" cy="1147588"/>
      </dsp:txXfrm>
    </dsp:sp>
    <dsp:sp modelId="{F2A8D5B4-DF89-43C1-82FF-F2BAAE2DDAA6}">
      <dsp:nvSpPr>
        <dsp:cNvPr id="0" name=""/>
        <dsp:cNvSpPr/>
      </dsp:nvSpPr>
      <dsp:spPr>
        <a:xfrm>
          <a:off x="2172833" y="1778036"/>
          <a:ext cx="1919677" cy="12189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6DA7-89D6-4FA2-B5DC-634A0949F83F}">
      <dsp:nvSpPr>
        <dsp:cNvPr id="0" name=""/>
        <dsp:cNvSpPr/>
      </dsp:nvSpPr>
      <dsp:spPr>
        <a:xfrm>
          <a:off x="2386130" y="1980669"/>
          <a:ext cx="1919677" cy="121899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Calcium hydroxide</a:t>
          </a:r>
        </a:p>
      </dsp:txBody>
      <dsp:txXfrm>
        <a:off x="2421833" y="2016372"/>
        <a:ext cx="1848271" cy="1147588"/>
      </dsp:txXfrm>
    </dsp:sp>
    <dsp:sp modelId="{66D47DE8-1BEA-4841-9E54-B2971805530E}">
      <dsp:nvSpPr>
        <dsp:cNvPr id="0" name=""/>
        <dsp:cNvSpPr/>
      </dsp:nvSpPr>
      <dsp:spPr>
        <a:xfrm>
          <a:off x="4519105" y="1778036"/>
          <a:ext cx="1919677" cy="12189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44B6E-7A55-4C02-8FEA-E29605279E58}">
      <dsp:nvSpPr>
        <dsp:cNvPr id="0" name=""/>
        <dsp:cNvSpPr/>
      </dsp:nvSpPr>
      <dsp:spPr>
        <a:xfrm>
          <a:off x="4732402" y="1980669"/>
          <a:ext cx="1919677" cy="121899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Antibiotic Paste</a:t>
          </a:r>
        </a:p>
      </dsp:txBody>
      <dsp:txXfrm>
        <a:off x="4768105" y="2016372"/>
        <a:ext cx="1848271" cy="1147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59F26-7F73-40B9-BFA8-A63DF0AF4A51}">
      <dsp:nvSpPr>
        <dsp:cNvPr id="0" name=""/>
        <dsp:cNvSpPr/>
      </dsp:nvSpPr>
      <dsp:spPr>
        <a:xfrm>
          <a:off x="6909392" y="2927854"/>
          <a:ext cx="91440" cy="545342"/>
        </a:xfrm>
        <a:custGeom>
          <a:avLst/>
          <a:gdLst/>
          <a:ahLst/>
          <a:cxnLst/>
          <a:rect l="0" t="0" r="0" b="0"/>
          <a:pathLst>
            <a:path>
              <a:moveTo>
                <a:pt x="45720" y="0"/>
              </a:moveTo>
              <a:lnTo>
                <a:pt x="45720" y="54534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D9F42-D005-4FDF-9AB4-8184827B32B6}">
      <dsp:nvSpPr>
        <dsp:cNvPr id="0" name=""/>
        <dsp:cNvSpPr/>
      </dsp:nvSpPr>
      <dsp:spPr>
        <a:xfrm>
          <a:off x="5236267" y="1191820"/>
          <a:ext cx="1718845" cy="545342"/>
        </a:xfrm>
        <a:custGeom>
          <a:avLst/>
          <a:gdLst/>
          <a:ahLst/>
          <a:cxnLst/>
          <a:rect l="0" t="0" r="0" b="0"/>
          <a:pathLst>
            <a:path>
              <a:moveTo>
                <a:pt x="0" y="0"/>
              </a:moveTo>
              <a:lnTo>
                <a:pt x="0" y="371635"/>
              </a:lnTo>
              <a:lnTo>
                <a:pt x="1718845" y="371635"/>
              </a:lnTo>
              <a:lnTo>
                <a:pt x="1718845" y="5453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09A2F-E554-40DB-BF9E-69182B477C7F}">
      <dsp:nvSpPr>
        <dsp:cNvPr id="0" name=""/>
        <dsp:cNvSpPr/>
      </dsp:nvSpPr>
      <dsp:spPr>
        <a:xfrm>
          <a:off x="3517421" y="2927854"/>
          <a:ext cx="1145897" cy="545342"/>
        </a:xfrm>
        <a:custGeom>
          <a:avLst/>
          <a:gdLst/>
          <a:ahLst/>
          <a:cxnLst/>
          <a:rect l="0" t="0" r="0" b="0"/>
          <a:pathLst>
            <a:path>
              <a:moveTo>
                <a:pt x="0" y="0"/>
              </a:moveTo>
              <a:lnTo>
                <a:pt x="0" y="371635"/>
              </a:lnTo>
              <a:lnTo>
                <a:pt x="1145897" y="371635"/>
              </a:lnTo>
              <a:lnTo>
                <a:pt x="1145897" y="54534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37BAB-EE30-40FC-9FD0-AEBA78D5B4F9}">
      <dsp:nvSpPr>
        <dsp:cNvPr id="0" name=""/>
        <dsp:cNvSpPr/>
      </dsp:nvSpPr>
      <dsp:spPr>
        <a:xfrm>
          <a:off x="2371524" y="2927854"/>
          <a:ext cx="1145897" cy="545342"/>
        </a:xfrm>
        <a:custGeom>
          <a:avLst/>
          <a:gdLst/>
          <a:ahLst/>
          <a:cxnLst/>
          <a:rect l="0" t="0" r="0" b="0"/>
          <a:pathLst>
            <a:path>
              <a:moveTo>
                <a:pt x="1145897" y="0"/>
              </a:moveTo>
              <a:lnTo>
                <a:pt x="1145897" y="371635"/>
              </a:lnTo>
              <a:lnTo>
                <a:pt x="0" y="371635"/>
              </a:lnTo>
              <a:lnTo>
                <a:pt x="0" y="54534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98149-6D18-4CBF-BE09-2EE7CDF11526}">
      <dsp:nvSpPr>
        <dsp:cNvPr id="0" name=""/>
        <dsp:cNvSpPr/>
      </dsp:nvSpPr>
      <dsp:spPr>
        <a:xfrm>
          <a:off x="3517421" y="1191820"/>
          <a:ext cx="1718845" cy="545342"/>
        </a:xfrm>
        <a:custGeom>
          <a:avLst/>
          <a:gdLst/>
          <a:ahLst/>
          <a:cxnLst/>
          <a:rect l="0" t="0" r="0" b="0"/>
          <a:pathLst>
            <a:path>
              <a:moveTo>
                <a:pt x="1718845" y="0"/>
              </a:moveTo>
              <a:lnTo>
                <a:pt x="1718845" y="371635"/>
              </a:lnTo>
              <a:lnTo>
                <a:pt x="0" y="371635"/>
              </a:lnTo>
              <a:lnTo>
                <a:pt x="0" y="5453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14268-2CD5-47B2-A185-113FDC8145C9}">
      <dsp:nvSpPr>
        <dsp:cNvPr id="0" name=""/>
        <dsp:cNvSpPr/>
      </dsp:nvSpPr>
      <dsp:spPr>
        <a:xfrm>
          <a:off x="4298714" y="1128"/>
          <a:ext cx="1875104" cy="11906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ED188-DE29-4362-99C6-884AF468DB5B}">
      <dsp:nvSpPr>
        <dsp:cNvPr id="0" name=""/>
        <dsp:cNvSpPr/>
      </dsp:nvSpPr>
      <dsp:spPr>
        <a:xfrm>
          <a:off x="4507059" y="199056"/>
          <a:ext cx="1875104" cy="11906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 response to initial treatment</a:t>
          </a:r>
        </a:p>
      </dsp:txBody>
      <dsp:txXfrm>
        <a:off x="4541933" y="233930"/>
        <a:ext cx="1805356" cy="1120943"/>
      </dsp:txXfrm>
    </dsp:sp>
    <dsp:sp modelId="{59259D2D-59A7-4334-868C-05C4BD28C81A}">
      <dsp:nvSpPr>
        <dsp:cNvPr id="0" name=""/>
        <dsp:cNvSpPr/>
      </dsp:nvSpPr>
      <dsp:spPr>
        <a:xfrm>
          <a:off x="2579869" y="1737162"/>
          <a:ext cx="1875104" cy="11906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C50F3-700C-42B3-B78F-ABCC5E7277C7}">
      <dsp:nvSpPr>
        <dsp:cNvPr id="0" name=""/>
        <dsp:cNvSpPr/>
      </dsp:nvSpPr>
      <dsp:spPr>
        <a:xfrm>
          <a:off x="2788214" y="1935090"/>
          <a:ext cx="1875104" cy="11906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Sign &amp; symptoms of infection persists</a:t>
          </a:r>
        </a:p>
      </dsp:txBody>
      <dsp:txXfrm>
        <a:off x="2823088" y="1969964"/>
        <a:ext cx="1805356" cy="1120943"/>
      </dsp:txXfrm>
    </dsp:sp>
    <dsp:sp modelId="{18346315-8A22-444E-9148-DBFABDD1D7DC}">
      <dsp:nvSpPr>
        <dsp:cNvPr id="0" name=""/>
        <dsp:cNvSpPr/>
      </dsp:nvSpPr>
      <dsp:spPr>
        <a:xfrm>
          <a:off x="1433971" y="3473197"/>
          <a:ext cx="1875104" cy="11906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42ED6-07FE-4BCD-8C94-B27FC0FD440D}">
      <dsp:nvSpPr>
        <dsp:cNvPr id="0" name=""/>
        <dsp:cNvSpPr/>
      </dsp:nvSpPr>
      <dsp:spPr>
        <a:xfrm>
          <a:off x="1642316" y="3671124"/>
          <a:ext cx="1875104" cy="11906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Additional treatment time</a:t>
          </a:r>
        </a:p>
      </dsp:txBody>
      <dsp:txXfrm>
        <a:off x="1677190" y="3705998"/>
        <a:ext cx="1805356" cy="1120943"/>
      </dsp:txXfrm>
    </dsp:sp>
    <dsp:sp modelId="{E68FEE19-0472-46C7-835A-0A63092020D0}">
      <dsp:nvSpPr>
        <dsp:cNvPr id="0" name=""/>
        <dsp:cNvSpPr/>
      </dsp:nvSpPr>
      <dsp:spPr>
        <a:xfrm>
          <a:off x="3725766" y="3473197"/>
          <a:ext cx="1875104" cy="11906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092CA-7463-4406-B352-68FFBEAACB62}">
      <dsp:nvSpPr>
        <dsp:cNvPr id="0" name=""/>
        <dsp:cNvSpPr/>
      </dsp:nvSpPr>
      <dsp:spPr>
        <a:xfrm>
          <a:off x="3934111" y="3671124"/>
          <a:ext cx="1875104" cy="11906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Alternative antimicrobial</a:t>
          </a:r>
        </a:p>
      </dsp:txBody>
      <dsp:txXfrm>
        <a:off x="3968985" y="3705998"/>
        <a:ext cx="1805356" cy="1120943"/>
      </dsp:txXfrm>
    </dsp:sp>
    <dsp:sp modelId="{76165D02-3395-4BCF-94B8-5788082F50D5}">
      <dsp:nvSpPr>
        <dsp:cNvPr id="0" name=""/>
        <dsp:cNvSpPr/>
      </dsp:nvSpPr>
      <dsp:spPr>
        <a:xfrm>
          <a:off x="6017560" y="1737162"/>
          <a:ext cx="1875104" cy="11906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E5FC1-F56F-43ED-8C73-A42364973AB6}">
      <dsp:nvSpPr>
        <dsp:cNvPr id="0" name=""/>
        <dsp:cNvSpPr/>
      </dsp:nvSpPr>
      <dsp:spPr>
        <a:xfrm>
          <a:off x="6225905" y="1935090"/>
          <a:ext cx="1875104" cy="11906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Signs &amp; symptoms relieved</a:t>
          </a:r>
        </a:p>
      </dsp:txBody>
      <dsp:txXfrm>
        <a:off x="6260779" y="1969964"/>
        <a:ext cx="1805356" cy="1120943"/>
      </dsp:txXfrm>
    </dsp:sp>
    <dsp:sp modelId="{42031DD5-4EA8-4DF4-A83E-5EFD35667F96}">
      <dsp:nvSpPr>
        <dsp:cNvPr id="0" name=""/>
        <dsp:cNvSpPr/>
      </dsp:nvSpPr>
      <dsp:spPr>
        <a:xfrm>
          <a:off x="6017560" y="3473197"/>
          <a:ext cx="1875104" cy="11906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80F67-55A0-4E95-A977-ED678CA1A9DD}">
      <dsp:nvSpPr>
        <dsp:cNvPr id="0" name=""/>
        <dsp:cNvSpPr/>
      </dsp:nvSpPr>
      <dsp:spPr>
        <a:xfrm>
          <a:off x="6225905" y="3671124"/>
          <a:ext cx="1875104" cy="11906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revascularization</a:t>
          </a:r>
        </a:p>
      </dsp:txBody>
      <dsp:txXfrm>
        <a:off x="6260779" y="3705998"/>
        <a:ext cx="1805356" cy="1120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18A60-7DC1-4228-8EB4-67C5B9CD8EBB}">
      <dsp:nvSpPr>
        <dsp:cNvPr id="0" name=""/>
        <dsp:cNvSpPr/>
      </dsp:nvSpPr>
      <dsp:spPr>
        <a:xfrm>
          <a:off x="6960934" y="3303382"/>
          <a:ext cx="2040868" cy="485634"/>
        </a:xfrm>
        <a:custGeom>
          <a:avLst/>
          <a:gdLst/>
          <a:ahLst/>
          <a:cxnLst/>
          <a:rect l="0" t="0" r="0" b="0"/>
          <a:pathLst>
            <a:path>
              <a:moveTo>
                <a:pt x="0" y="0"/>
              </a:moveTo>
              <a:lnTo>
                <a:pt x="0" y="330945"/>
              </a:lnTo>
              <a:lnTo>
                <a:pt x="2040868" y="330945"/>
              </a:lnTo>
              <a:lnTo>
                <a:pt x="2040868" y="48563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4F91F-F304-42CE-A337-D0B624CF9047}">
      <dsp:nvSpPr>
        <dsp:cNvPr id="0" name=""/>
        <dsp:cNvSpPr/>
      </dsp:nvSpPr>
      <dsp:spPr>
        <a:xfrm>
          <a:off x="6915214" y="3303382"/>
          <a:ext cx="91440" cy="485634"/>
        </a:xfrm>
        <a:custGeom>
          <a:avLst/>
          <a:gdLst/>
          <a:ahLst/>
          <a:cxnLst/>
          <a:rect l="0" t="0" r="0" b="0"/>
          <a:pathLst>
            <a:path>
              <a:moveTo>
                <a:pt x="45720" y="0"/>
              </a:moveTo>
              <a:lnTo>
                <a:pt x="45720" y="48563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96A5E-96A1-4F1D-A85C-E25B77CFDA5F}">
      <dsp:nvSpPr>
        <dsp:cNvPr id="0" name=""/>
        <dsp:cNvSpPr/>
      </dsp:nvSpPr>
      <dsp:spPr>
        <a:xfrm>
          <a:off x="4920065" y="3303382"/>
          <a:ext cx="2040868" cy="485634"/>
        </a:xfrm>
        <a:custGeom>
          <a:avLst/>
          <a:gdLst/>
          <a:ahLst/>
          <a:cxnLst/>
          <a:rect l="0" t="0" r="0" b="0"/>
          <a:pathLst>
            <a:path>
              <a:moveTo>
                <a:pt x="2040868" y="0"/>
              </a:moveTo>
              <a:lnTo>
                <a:pt x="2040868" y="330945"/>
              </a:lnTo>
              <a:lnTo>
                <a:pt x="0" y="330945"/>
              </a:lnTo>
              <a:lnTo>
                <a:pt x="0" y="48563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0B54E-9C9A-4575-B4B8-32B2CC9F0867}">
      <dsp:nvSpPr>
        <dsp:cNvPr id="0" name=""/>
        <dsp:cNvSpPr/>
      </dsp:nvSpPr>
      <dsp:spPr>
        <a:xfrm>
          <a:off x="4409848" y="1757424"/>
          <a:ext cx="2551086" cy="485634"/>
        </a:xfrm>
        <a:custGeom>
          <a:avLst/>
          <a:gdLst/>
          <a:ahLst/>
          <a:cxnLst/>
          <a:rect l="0" t="0" r="0" b="0"/>
          <a:pathLst>
            <a:path>
              <a:moveTo>
                <a:pt x="0" y="0"/>
              </a:moveTo>
              <a:lnTo>
                <a:pt x="0" y="330945"/>
              </a:lnTo>
              <a:lnTo>
                <a:pt x="2551086" y="330945"/>
              </a:lnTo>
              <a:lnTo>
                <a:pt x="2551086" y="48563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0425C1-9A94-48A5-843C-DB4910D3BA2D}">
      <dsp:nvSpPr>
        <dsp:cNvPr id="0" name=""/>
        <dsp:cNvSpPr/>
      </dsp:nvSpPr>
      <dsp:spPr>
        <a:xfrm>
          <a:off x="1858762" y="3303382"/>
          <a:ext cx="1020434" cy="485634"/>
        </a:xfrm>
        <a:custGeom>
          <a:avLst/>
          <a:gdLst/>
          <a:ahLst/>
          <a:cxnLst/>
          <a:rect l="0" t="0" r="0" b="0"/>
          <a:pathLst>
            <a:path>
              <a:moveTo>
                <a:pt x="0" y="0"/>
              </a:moveTo>
              <a:lnTo>
                <a:pt x="0" y="330945"/>
              </a:lnTo>
              <a:lnTo>
                <a:pt x="1020434" y="330945"/>
              </a:lnTo>
              <a:lnTo>
                <a:pt x="1020434" y="48563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F8C92-096E-4714-853F-A1932C0CC934}">
      <dsp:nvSpPr>
        <dsp:cNvPr id="0" name=""/>
        <dsp:cNvSpPr/>
      </dsp:nvSpPr>
      <dsp:spPr>
        <a:xfrm>
          <a:off x="838327" y="3303382"/>
          <a:ext cx="1020434" cy="485634"/>
        </a:xfrm>
        <a:custGeom>
          <a:avLst/>
          <a:gdLst/>
          <a:ahLst/>
          <a:cxnLst/>
          <a:rect l="0" t="0" r="0" b="0"/>
          <a:pathLst>
            <a:path>
              <a:moveTo>
                <a:pt x="1020434" y="0"/>
              </a:moveTo>
              <a:lnTo>
                <a:pt x="1020434" y="330945"/>
              </a:lnTo>
              <a:lnTo>
                <a:pt x="0" y="330945"/>
              </a:lnTo>
              <a:lnTo>
                <a:pt x="0" y="48563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3C450-D2CA-4058-8C96-5343DCAE3B7A}">
      <dsp:nvSpPr>
        <dsp:cNvPr id="0" name=""/>
        <dsp:cNvSpPr/>
      </dsp:nvSpPr>
      <dsp:spPr>
        <a:xfrm>
          <a:off x="1858762" y="1757424"/>
          <a:ext cx="2551086" cy="485634"/>
        </a:xfrm>
        <a:custGeom>
          <a:avLst/>
          <a:gdLst/>
          <a:ahLst/>
          <a:cxnLst/>
          <a:rect l="0" t="0" r="0" b="0"/>
          <a:pathLst>
            <a:path>
              <a:moveTo>
                <a:pt x="2551086" y="0"/>
              </a:moveTo>
              <a:lnTo>
                <a:pt x="2551086" y="330945"/>
              </a:lnTo>
              <a:lnTo>
                <a:pt x="0" y="330945"/>
              </a:lnTo>
              <a:lnTo>
                <a:pt x="0" y="48563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27819A-F318-4D41-9152-BAAB72D4A6DE}">
      <dsp:nvSpPr>
        <dsp:cNvPr id="0" name=""/>
        <dsp:cNvSpPr/>
      </dsp:nvSpPr>
      <dsp:spPr>
        <a:xfrm>
          <a:off x="3574947" y="697099"/>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CDA29-E3C1-4128-BE1C-97AACCBFE08F}">
      <dsp:nvSpPr>
        <dsp:cNvPr id="0" name=""/>
        <dsp:cNvSpPr/>
      </dsp:nvSpPr>
      <dsp:spPr>
        <a:xfrm>
          <a:off x="3760480" y="873356"/>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FOLLOW UP</a:t>
          </a:r>
        </a:p>
      </dsp:txBody>
      <dsp:txXfrm>
        <a:off x="3791536" y="904412"/>
        <a:ext cx="1607689" cy="998212"/>
      </dsp:txXfrm>
    </dsp:sp>
    <dsp:sp modelId="{730A887D-0224-4B36-868A-79587C8AEBBF}">
      <dsp:nvSpPr>
        <dsp:cNvPr id="0" name=""/>
        <dsp:cNvSpPr/>
      </dsp:nvSpPr>
      <dsp:spPr>
        <a:xfrm>
          <a:off x="1023861" y="2243058"/>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436CC-73F0-48B6-B678-A853430F1354}">
      <dsp:nvSpPr>
        <dsp:cNvPr id="0" name=""/>
        <dsp:cNvSpPr/>
      </dsp:nvSpPr>
      <dsp:spPr>
        <a:xfrm>
          <a:off x="1209394" y="2419314"/>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CLINICAL EXAMINATION</a:t>
          </a:r>
        </a:p>
        <a:p>
          <a:pPr lvl="0" algn="ctr" defTabSz="444500">
            <a:lnSpc>
              <a:spcPct val="90000"/>
            </a:lnSpc>
            <a:spcBef>
              <a:spcPct val="0"/>
            </a:spcBef>
            <a:spcAft>
              <a:spcPct val="35000"/>
            </a:spcAft>
            <a:buNone/>
          </a:pPr>
          <a:endParaRPr lang="en-US" sz="1400" kern="1200" dirty="0"/>
        </a:p>
      </dsp:txBody>
      <dsp:txXfrm>
        <a:off x="1240450" y="2450370"/>
        <a:ext cx="1607689" cy="998212"/>
      </dsp:txXfrm>
    </dsp:sp>
    <dsp:sp modelId="{43D060F7-4BD6-4EB0-96C6-80F6090DED2B}">
      <dsp:nvSpPr>
        <dsp:cNvPr id="0" name=""/>
        <dsp:cNvSpPr/>
      </dsp:nvSpPr>
      <dsp:spPr>
        <a:xfrm>
          <a:off x="3426" y="3789016"/>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7EE03-F427-48B4-BC16-55009C3F6E2D}">
      <dsp:nvSpPr>
        <dsp:cNvPr id="0" name=""/>
        <dsp:cNvSpPr/>
      </dsp:nvSpPr>
      <dsp:spPr>
        <a:xfrm>
          <a:off x="188960" y="3965272"/>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No pain, soft tissue swelling, sinus tract.</a:t>
          </a:r>
        </a:p>
        <a:p>
          <a:pPr lvl="0" algn="ctr" defTabSz="533400">
            <a:lnSpc>
              <a:spcPct val="90000"/>
            </a:lnSpc>
            <a:spcBef>
              <a:spcPct val="0"/>
            </a:spcBef>
            <a:spcAft>
              <a:spcPct val="35000"/>
            </a:spcAft>
            <a:buNone/>
          </a:pPr>
          <a:endParaRPr lang="en-US" sz="1400" kern="1200" dirty="0"/>
        </a:p>
      </dsp:txBody>
      <dsp:txXfrm>
        <a:off x="220016" y="3996328"/>
        <a:ext cx="1607689" cy="998212"/>
      </dsp:txXfrm>
    </dsp:sp>
    <dsp:sp modelId="{D3E40294-02FE-43D6-B453-C048A6D24A9C}">
      <dsp:nvSpPr>
        <dsp:cNvPr id="0" name=""/>
        <dsp:cNvSpPr/>
      </dsp:nvSpPr>
      <dsp:spPr>
        <a:xfrm>
          <a:off x="2044295" y="3789016"/>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03A70-DDF9-4A0D-BB82-6D6DC4360A98}">
      <dsp:nvSpPr>
        <dsp:cNvPr id="0" name=""/>
        <dsp:cNvSpPr/>
      </dsp:nvSpPr>
      <dsp:spPr>
        <a:xfrm>
          <a:off x="2229829" y="3965272"/>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Positive pulp vitality test response</a:t>
          </a:r>
        </a:p>
        <a:p>
          <a:pPr lvl="0" algn="ctr" defTabSz="444500">
            <a:lnSpc>
              <a:spcPct val="90000"/>
            </a:lnSpc>
            <a:spcBef>
              <a:spcPct val="0"/>
            </a:spcBef>
            <a:spcAft>
              <a:spcPct val="35000"/>
            </a:spcAft>
            <a:buNone/>
          </a:pPr>
          <a:endParaRPr lang="en-US" sz="1400" kern="1200" dirty="0"/>
        </a:p>
      </dsp:txBody>
      <dsp:txXfrm>
        <a:off x="2260885" y="3996328"/>
        <a:ext cx="1607689" cy="998212"/>
      </dsp:txXfrm>
    </dsp:sp>
    <dsp:sp modelId="{B44DFD92-BF30-4D4D-A023-B3B8DF9BCABB}">
      <dsp:nvSpPr>
        <dsp:cNvPr id="0" name=""/>
        <dsp:cNvSpPr/>
      </dsp:nvSpPr>
      <dsp:spPr>
        <a:xfrm>
          <a:off x="6126033" y="2243058"/>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88198-A0A3-48DA-9AC8-5833BE4A1D95}">
      <dsp:nvSpPr>
        <dsp:cNvPr id="0" name=""/>
        <dsp:cNvSpPr/>
      </dsp:nvSpPr>
      <dsp:spPr>
        <a:xfrm>
          <a:off x="6311566" y="2419314"/>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RADIOGRAPHIC EXAMINATION</a:t>
          </a:r>
        </a:p>
        <a:p>
          <a:pPr lvl="0" algn="ctr" defTabSz="355600">
            <a:lnSpc>
              <a:spcPct val="90000"/>
            </a:lnSpc>
            <a:spcBef>
              <a:spcPct val="0"/>
            </a:spcBef>
            <a:spcAft>
              <a:spcPct val="35000"/>
            </a:spcAft>
            <a:buNone/>
          </a:pPr>
          <a:endParaRPr lang="en-US" sz="1400" kern="1200" dirty="0"/>
        </a:p>
      </dsp:txBody>
      <dsp:txXfrm>
        <a:off x="6342622" y="2450370"/>
        <a:ext cx="1607689" cy="998212"/>
      </dsp:txXfrm>
    </dsp:sp>
    <dsp:sp modelId="{958F5627-D27B-4A76-9581-15457617C3F0}">
      <dsp:nvSpPr>
        <dsp:cNvPr id="0" name=""/>
        <dsp:cNvSpPr/>
      </dsp:nvSpPr>
      <dsp:spPr>
        <a:xfrm>
          <a:off x="4085164" y="3789016"/>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ADA9C-47FC-4070-A2EB-C5A48C11C9B7}">
      <dsp:nvSpPr>
        <dsp:cNvPr id="0" name=""/>
        <dsp:cNvSpPr/>
      </dsp:nvSpPr>
      <dsp:spPr>
        <a:xfrm>
          <a:off x="4270697" y="3965272"/>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Resolution of apical radiolucency</a:t>
          </a:r>
        </a:p>
        <a:p>
          <a:pPr lvl="0" algn="ctr" defTabSz="355600">
            <a:lnSpc>
              <a:spcPct val="90000"/>
            </a:lnSpc>
            <a:spcBef>
              <a:spcPct val="0"/>
            </a:spcBef>
            <a:spcAft>
              <a:spcPct val="35000"/>
            </a:spcAft>
            <a:buNone/>
          </a:pPr>
          <a:r>
            <a:rPr lang="en-US" sz="1400" kern="1200" dirty="0"/>
            <a:t>6-12mo</a:t>
          </a:r>
        </a:p>
      </dsp:txBody>
      <dsp:txXfrm>
        <a:off x="4301753" y="3996328"/>
        <a:ext cx="1607689" cy="998212"/>
      </dsp:txXfrm>
    </dsp:sp>
    <dsp:sp modelId="{A32255DC-CD3D-4FB2-9E61-F62F1974D6A8}">
      <dsp:nvSpPr>
        <dsp:cNvPr id="0" name=""/>
        <dsp:cNvSpPr/>
      </dsp:nvSpPr>
      <dsp:spPr>
        <a:xfrm>
          <a:off x="6126033" y="3789016"/>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AB7F3-EFDA-4179-B78B-2A24DC113949}">
      <dsp:nvSpPr>
        <dsp:cNvPr id="0" name=""/>
        <dsp:cNvSpPr/>
      </dsp:nvSpPr>
      <dsp:spPr>
        <a:xfrm>
          <a:off x="6311566" y="3965272"/>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Increased width of root walls</a:t>
          </a:r>
        </a:p>
        <a:p>
          <a:pPr lvl="0" algn="ctr" defTabSz="444500">
            <a:lnSpc>
              <a:spcPct val="90000"/>
            </a:lnSpc>
            <a:spcBef>
              <a:spcPct val="0"/>
            </a:spcBef>
            <a:spcAft>
              <a:spcPct val="35000"/>
            </a:spcAft>
            <a:buNone/>
          </a:pPr>
          <a:r>
            <a:rPr lang="en-US" sz="1400" kern="1200" dirty="0"/>
            <a:t>12-24mo</a:t>
          </a:r>
        </a:p>
      </dsp:txBody>
      <dsp:txXfrm>
        <a:off x="6342622" y="3996328"/>
        <a:ext cx="1607689" cy="998212"/>
      </dsp:txXfrm>
    </dsp:sp>
    <dsp:sp modelId="{3075D66E-8470-4424-BBA6-DC13B627B883}">
      <dsp:nvSpPr>
        <dsp:cNvPr id="0" name=""/>
        <dsp:cNvSpPr/>
      </dsp:nvSpPr>
      <dsp:spPr>
        <a:xfrm>
          <a:off x="8166901" y="3789016"/>
          <a:ext cx="1669801" cy="1060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B10C0-6C66-432D-9E6B-CF45CE085BE9}">
      <dsp:nvSpPr>
        <dsp:cNvPr id="0" name=""/>
        <dsp:cNvSpPr/>
      </dsp:nvSpPr>
      <dsp:spPr>
        <a:xfrm>
          <a:off x="8352435" y="3965272"/>
          <a:ext cx="1669801" cy="106032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Increased root length</a:t>
          </a:r>
        </a:p>
        <a:p>
          <a:pPr lvl="0" algn="ctr" defTabSz="400050">
            <a:lnSpc>
              <a:spcPct val="90000"/>
            </a:lnSpc>
            <a:spcBef>
              <a:spcPct val="0"/>
            </a:spcBef>
            <a:spcAft>
              <a:spcPct val="35000"/>
            </a:spcAft>
            <a:buNone/>
          </a:pPr>
          <a:endParaRPr lang="en-US" sz="1400" kern="1200" dirty="0"/>
        </a:p>
      </dsp:txBody>
      <dsp:txXfrm>
        <a:off x="8383491" y="3996328"/>
        <a:ext cx="1607689" cy="9982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D640A-9A62-4A48-BCA9-DC0E9E980428}" type="datetimeFigureOut">
              <a:rPr lang="en-ZW" smtClean="0"/>
              <a:pPr/>
              <a:t>17/4/2023</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171B6-79BC-40F1-97E0-04712D278735}" type="slidenum">
              <a:rPr lang="en-ZW" smtClean="0"/>
              <a:pPr/>
              <a:t>‹#›</a:t>
            </a:fld>
            <a:endParaRPr lang="en-ZW"/>
          </a:p>
        </p:txBody>
      </p:sp>
    </p:spTree>
    <p:extLst>
      <p:ext uri="{BB962C8B-B14F-4D97-AF65-F5344CB8AC3E}">
        <p14:creationId xmlns:p14="http://schemas.microsoft.com/office/powerpoint/2010/main" val="401311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Copious, gentle irrigation with 20ml NaOCl using an irrigation system that minimizes the possibility of extrusion of irrigants into the periapical space (e.g., needle with closed end and side-vents, or </a:t>
            </a:r>
            <a:r>
              <a:rPr lang="en-US" dirty="0" err="1"/>
              <a:t>EndoVac</a:t>
            </a:r>
            <a:r>
              <a:rPr lang="en-US" dirty="0"/>
              <a:t>™). Lower concentrations of NaOCl are advised [1.5% NaOCl (20mL/canal, 5 min) and then irrigated with saline or EDTA (20 mL/canal, 5 min), with irrigating needle positioned about 1 mm from root end, to minimize cytotoxicity to stem cells in the apical tissues.</a:t>
            </a:r>
          </a:p>
          <a:p>
            <a:endParaRPr lang="en-US" dirty="0"/>
          </a:p>
        </p:txBody>
      </p:sp>
      <p:sp>
        <p:nvSpPr>
          <p:cNvPr id="4" name="Slide Number Placeholder 3"/>
          <p:cNvSpPr>
            <a:spLocks noGrp="1"/>
          </p:cNvSpPr>
          <p:nvPr>
            <p:ph type="sldNum" sz="quarter" idx="10"/>
          </p:nvPr>
        </p:nvSpPr>
        <p:spPr/>
        <p:txBody>
          <a:bodyPr/>
          <a:lstStyle/>
          <a:p>
            <a:fld id="{A74171B6-79BC-40F1-97E0-04712D278735}" type="slidenum">
              <a:rPr lang="en-ZW" smtClean="0"/>
              <a:pPr/>
              <a:t>6</a:t>
            </a:fld>
            <a:endParaRPr lang="en-ZW"/>
          </a:p>
        </p:txBody>
      </p:sp>
    </p:spTree>
    <p:extLst>
      <p:ext uri="{BB962C8B-B14F-4D97-AF65-F5344CB8AC3E}">
        <p14:creationId xmlns:p14="http://schemas.microsoft.com/office/powerpoint/2010/main" val="411637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calcium hydroxide or low concentration of triple antibiotic paste. If the triple antibiotic paste is used: 1) consider sealing pulp chamber with a dentin bonding agent [to minimize risk of staining] and 2) mix 1:1:1 ciprofloxacin: metronidazole: minocycline to a final concentration of 0.1-1.0 mg/ml. Triple antibiotic paste has been associated with tooth discoloration. Double antibiotic paste without minocycline paste or substitution of minocycline for other antibiotic (e.g., clindamycin; amoxicillin; </a:t>
            </a:r>
            <a:r>
              <a:rPr lang="en-US" dirty="0" err="1"/>
              <a:t>cefaclor</a:t>
            </a:r>
            <a:r>
              <a:rPr lang="en-US" dirty="0"/>
              <a:t>) is another possible alternative as root canal disinfectant.</a:t>
            </a:r>
          </a:p>
          <a:p>
            <a:r>
              <a:rPr lang="en-US" dirty="0"/>
              <a:t>Deliver into canal system via syringe. If triple antibiotic is used, ensure that it remains below CEJ (minimize crown staining). Seal with 3-4mm of a temporary restorative material such as Cavit™, IRM™, </a:t>
            </a:r>
            <a:r>
              <a:rPr lang="en-US" dirty="0" err="1"/>
              <a:t>glassionomer</a:t>
            </a:r>
            <a:r>
              <a:rPr lang="en-US" dirty="0"/>
              <a:t> or another temporary material. Dismiss patient for 1-4 weeks.</a:t>
            </a:r>
          </a:p>
          <a:p>
            <a:endParaRPr lang="en-US" dirty="0"/>
          </a:p>
        </p:txBody>
      </p:sp>
      <p:sp>
        <p:nvSpPr>
          <p:cNvPr id="4" name="Slide Number Placeholder 3"/>
          <p:cNvSpPr>
            <a:spLocks noGrp="1"/>
          </p:cNvSpPr>
          <p:nvPr>
            <p:ph type="sldNum" sz="quarter" idx="10"/>
          </p:nvPr>
        </p:nvSpPr>
        <p:spPr/>
        <p:txBody>
          <a:bodyPr/>
          <a:lstStyle/>
          <a:p>
            <a:fld id="{A74171B6-79BC-40F1-97E0-04712D278735}" type="slidenum">
              <a:rPr lang="en-ZW" smtClean="0"/>
              <a:pPr/>
              <a:t>7</a:t>
            </a:fld>
            <a:endParaRPr lang="en-ZW"/>
          </a:p>
        </p:txBody>
      </p:sp>
    </p:spTree>
    <p:extLst>
      <p:ext uri="{BB962C8B-B14F-4D97-AF65-F5344CB8AC3E}">
        <p14:creationId xmlns:p14="http://schemas.microsoft.com/office/powerpoint/2010/main" val="227594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bleeding into canal system by over-instrumenting (endo file, endo explorer) (induce by rotating a pre-curved K-file at 2 mm past the apical foramen with the goal of having the entire canal filled with blood to the level of the </a:t>
            </a:r>
            <a:r>
              <a:rPr lang="en-US" dirty="0" err="1"/>
              <a:t>cemento</a:t>
            </a:r>
            <a:r>
              <a:rPr lang="en-US" dirty="0"/>
              <a:t>–enamel junction). An alternative to creating of a blood clot is the use of platelet-rich plasma (PRP), platelet rich fibrin (PRF) or autologous fibrin matrix (AFM).</a:t>
            </a:r>
          </a:p>
          <a:p>
            <a:r>
              <a:rPr lang="en-US" dirty="0"/>
              <a:t>Stop bleeding at a level that allows for 3-4 mm of restorative material.</a:t>
            </a:r>
          </a:p>
          <a:p>
            <a:r>
              <a:rPr lang="en-US" dirty="0"/>
              <a:t> Place a </a:t>
            </a:r>
            <a:r>
              <a:rPr lang="en-US" dirty="0" err="1"/>
              <a:t>resorbable</a:t>
            </a:r>
            <a:r>
              <a:rPr lang="en-US" dirty="0"/>
              <a:t> matrix such as </a:t>
            </a:r>
            <a:r>
              <a:rPr lang="en-US" dirty="0" err="1"/>
              <a:t>CollaPlug</a:t>
            </a:r>
            <a:r>
              <a:rPr lang="en-US" dirty="0"/>
              <a:t>™, </a:t>
            </a:r>
            <a:r>
              <a:rPr lang="en-US" dirty="0" err="1"/>
              <a:t>Collacote</a:t>
            </a:r>
            <a:r>
              <a:rPr lang="en-US" dirty="0"/>
              <a:t>™, </a:t>
            </a:r>
            <a:r>
              <a:rPr lang="en-US" dirty="0" err="1"/>
              <a:t>CollaTape</a:t>
            </a:r>
            <a:r>
              <a:rPr lang="en-US" dirty="0"/>
              <a:t>™ over the blood clot if necessary and white MTA as capping material.</a:t>
            </a:r>
          </a:p>
          <a:p>
            <a:r>
              <a:rPr lang="en-US" dirty="0"/>
              <a:t>A 3–4 mm layer of glass ionomer (e.g. Fuji IX™, GC America, Alsip, IL) is flowed gently over the capping material and light-cured for 40 s. MTA has been associated with discoloration. Alternatives to MTA (such as </a:t>
            </a:r>
            <a:r>
              <a:rPr lang="en-US" dirty="0" err="1"/>
              <a:t>bioceramics</a:t>
            </a:r>
            <a:r>
              <a:rPr lang="en-US" dirty="0"/>
              <a:t> or tricalcium silicate cements [e.g., Biodentine®, </a:t>
            </a:r>
            <a:r>
              <a:rPr lang="en-US" dirty="0" err="1"/>
              <a:t>Septodont</a:t>
            </a:r>
            <a:r>
              <a:rPr lang="en-US" dirty="0"/>
              <a:t>, </a:t>
            </a:r>
            <a:r>
              <a:rPr lang="en-US" dirty="0" err="1"/>
              <a:t>Lancasted</a:t>
            </a:r>
            <a:r>
              <a:rPr lang="en-US" dirty="0"/>
              <a:t>, PA, USA]) should be considered in teeth where there is an esthetic concern. o Anterior and Premolar teeth - Consider use of </a:t>
            </a:r>
            <a:r>
              <a:rPr lang="en-US" dirty="0" err="1"/>
              <a:t>Collatape</a:t>
            </a:r>
            <a:r>
              <a:rPr lang="en-US" dirty="0"/>
              <a:t>/</a:t>
            </a:r>
            <a:r>
              <a:rPr lang="en-US" dirty="0" err="1"/>
              <a:t>Collaplug</a:t>
            </a:r>
            <a:r>
              <a:rPr lang="en-US" dirty="0"/>
              <a:t> and restoring with 3mm of a </a:t>
            </a:r>
            <a:r>
              <a:rPr lang="en-US" dirty="0" err="1"/>
              <a:t>nonstaining</a:t>
            </a:r>
            <a:r>
              <a:rPr lang="en-US" dirty="0"/>
              <a:t> restorative material followed by bonding a filled composite to the beveled enamel margin. o Molar teeth or teeth with PFM crown - Consider use of </a:t>
            </a:r>
            <a:r>
              <a:rPr lang="en-US" dirty="0" err="1"/>
              <a:t>Collatape</a:t>
            </a:r>
            <a:r>
              <a:rPr lang="en-US" dirty="0"/>
              <a:t>/</a:t>
            </a:r>
            <a:r>
              <a:rPr lang="en-US" dirty="0" err="1"/>
              <a:t>Collaplug</a:t>
            </a:r>
            <a:r>
              <a:rPr lang="en-US" dirty="0"/>
              <a:t> and restoring with 3mm of MTA, followed by RMGI, composite or alloy.</a:t>
            </a:r>
          </a:p>
          <a:p>
            <a:endParaRPr lang="en-US" dirty="0"/>
          </a:p>
        </p:txBody>
      </p:sp>
      <p:sp>
        <p:nvSpPr>
          <p:cNvPr id="4" name="Slide Number Placeholder 3"/>
          <p:cNvSpPr>
            <a:spLocks noGrp="1"/>
          </p:cNvSpPr>
          <p:nvPr>
            <p:ph type="sldNum" sz="quarter" idx="10"/>
          </p:nvPr>
        </p:nvSpPr>
        <p:spPr/>
        <p:txBody>
          <a:bodyPr/>
          <a:lstStyle/>
          <a:p>
            <a:fld id="{A74171B6-79BC-40F1-97E0-04712D278735}" type="slidenum">
              <a:rPr lang="en-ZW" smtClean="0"/>
              <a:pPr/>
              <a:t>9</a:t>
            </a:fld>
            <a:endParaRPr lang="en-ZW"/>
          </a:p>
        </p:txBody>
      </p:sp>
    </p:spTree>
    <p:extLst>
      <p:ext uri="{BB962C8B-B14F-4D97-AF65-F5344CB8AC3E}">
        <p14:creationId xmlns:p14="http://schemas.microsoft.com/office/powerpoint/2010/main" val="239398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Follow-up</a:t>
            </a:r>
          </a:p>
          <a:p>
            <a:r>
              <a:rPr lang="en-US" dirty="0"/>
              <a:t>Clinical and Radiographic exam. No pain, soft tissue swelling or sinus tract (often observed between first and second appointments). Resolution of apical radiolucency (often observed 6-12 months after treatment). Increased width of root walls (this is generally observed before apparent increase in root length and often occurs 12-24 months after treatment). Increased root length. Positive Pulp vitality test response</a:t>
            </a:r>
          </a:p>
          <a:p>
            <a:endParaRPr lang="en-US" dirty="0"/>
          </a:p>
        </p:txBody>
      </p:sp>
      <p:sp>
        <p:nvSpPr>
          <p:cNvPr id="4" name="Slide Number Placeholder 3"/>
          <p:cNvSpPr>
            <a:spLocks noGrp="1"/>
          </p:cNvSpPr>
          <p:nvPr>
            <p:ph type="sldNum" sz="quarter" idx="10"/>
          </p:nvPr>
        </p:nvSpPr>
        <p:spPr/>
        <p:txBody>
          <a:bodyPr/>
          <a:lstStyle/>
          <a:p>
            <a:fld id="{A74171B6-79BC-40F1-97E0-04712D278735}" type="slidenum">
              <a:rPr lang="en-ZW" smtClean="0"/>
              <a:pPr/>
              <a:t>10</a:t>
            </a:fld>
            <a:endParaRPr lang="en-ZW"/>
          </a:p>
        </p:txBody>
      </p:sp>
    </p:spTree>
    <p:extLst>
      <p:ext uri="{BB962C8B-B14F-4D97-AF65-F5344CB8AC3E}">
        <p14:creationId xmlns:p14="http://schemas.microsoft.com/office/powerpoint/2010/main" val="154376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AD6EE87-EBD5-4F12-A48A-63ACA297AC8F}" type="datetimeFigureOut">
              <a:rPr lang="en-US" smtClean="0"/>
              <a:pPr/>
              <a:t>4/17/2023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96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977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093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4386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478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2378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4/17/2023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4950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D73815-2707-4475-8F1A-B873CB631BB4}" type="datetimeFigureOut">
              <a:rPr lang="en-US" smtClean="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955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A4AFB99-0EAB-4182-AFF8-E214C82A68F6}" type="datetimeFigureOut">
              <a:rPr lang="en-US" smtClean="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480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69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254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pPr/>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450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pPr/>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548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pPr/>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936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898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pPr/>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727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7E5644-1E61-4311-A31E-84CB9C7AA8A9}" type="slidenum">
              <a:rPr lang="en-US" smtClean="0"/>
              <a:pPr/>
              <a:t>‹#›</a:t>
            </a:fld>
            <a:endParaRPr lang="en-US" dirty="0"/>
          </a:p>
        </p:txBody>
      </p:sp>
    </p:spTree>
    <p:extLst>
      <p:ext uri="{BB962C8B-B14F-4D97-AF65-F5344CB8AC3E}">
        <p14:creationId xmlns:p14="http://schemas.microsoft.com/office/powerpoint/2010/main" val="337233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0298CD5-6C1E-4009-B41F-6DF62E31D3BE}" type="datetimeFigureOut">
              <a:rPr lang="en-US" smtClean="0"/>
              <a:pPr/>
              <a:t>4/17/2023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985837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7EB2936A-A7E4-6D59-1837-F445914C9598}"/>
              </a:ext>
            </a:extLst>
          </p:cNvPr>
          <p:cNvSpPr>
            <a:spLocks noGrp="1"/>
          </p:cNvSpPr>
          <p:nvPr>
            <p:ph type="ctrTitle"/>
          </p:nvPr>
        </p:nvSpPr>
        <p:spPr>
          <a:xfrm>
            <a:off x="4724400" y="381001"/>
            <a:ext cx="5257800" cy="2543175"/>
          </a:xfrm>
        </p:spPr>
        <p:txBody>
          <a:bodyPr/>
          <a:lstStyle/>
          <a:p>
            <a:pPr>
              <a:defRPr/>
            </a:pPr>
            <a:r>
              <a:rPr lang="en-US" altLang="en-US" sz="3600" b="1" dirty="0"/>
              <a:t>RUNGTA COLLEGE OF DENTAL SCIENCES AND RESEARCH</a:t>
            </a:r>
            <a:endParaRPr lang="en-IN" altLang="en-US" sz="3600" b="1" dirty="0"/>
          </a:p>
        </p:txBody>
      </p:sp>
      <p:sp>
        <p:nvSpPr>
          <p:cNvPr id="2" name="Subtitle 1">
            <a:extLst>
              <a:ext uri="{FF2B5EF4-FFF2-40B4-BE49-F238E27FC236}">
                <a16:creationId xmlns:a16="http://schemas.microsoft.com/office/drawing/2014/main" id="{94710F2E-8152-DA3D-BB25-8F620437C356}"/>
              </a:ext>
            </a:extLst>
          </p:cNvPr>
          <p:cNvSpPr>
            <a:spLocks noGrp="1"/>
          </p:cNvSpPr>
          <p:nvPr>
            <p:ph type="subTitle" idx="1"/>
          </p:nvPr>
        </p:nvSpPr>
        <p:spPr>
          <a:xfrm>
            <a:off x="2057400" y="2819400"/>
            <a:ext cx="8153400" cy="3429000"/>
          </a:xfrm>
        </p:spPr>
        <p:txBody>
          <a:bodyPr/>
          <a:lstStyle/>
          <a:p>
            <a:pPr>
              <a:defRPr/>
            </a:pPr>
            <a:endParaRPr lang="en-US" sz="2800" dirty="0"/>
          </a:p>
          <a:p>
            <a:pPr>
              <a:defRPr/>
            </a:pPr>
            <a:r>
              <a:rPr lang="en-US" sz="2800" b="1" dirty="0"/>
              <a:t>REGENERATIVE ENDODONTICS</a:t>
            </a:r>
          </a:p>
          <a:p>
            <a:pPr>
              <a:defRPr/>
            </a:pPr>
            <a:r>
              <a:rPr lang="en-US" sz="2800" dirty="0"/>
              <a:t>DEPARTMENT OF CONSERVATIVE DENTISTRY AND ENDODONTICS</a:t>
            </a:r>
            <a:endParaRPr lang="en-IN" sz="2800" dirty="0"/>
          </a:p>
        </p:txBody>
      </p:sp>
      <p:pic>
        <p:nvPicPr>
          <p:cNvPr id="4100" name="Picture 3">
            <a:extLst>
              <a:ext uri="{FF2B5EF4-FFF2-40B4-BE49-F238E27FC236}">
                <a16:creationId xmlns:a16="http://schemas.microsoft.com/office/drawing/2014/main" id="{51124E81-87D4-1D5E-F116-C99985126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6" y="152400"/>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8825659" cy="4351482"/>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degree of success of Regenerative Endodontic Procedures is largely measured by the extent to which it is possible to attain primary, secondary, and tertiary goals:</a:t>
            </a:r>
          </a:p>
          <a:p>
            <a:endParaRPr lang="en-US" dirty="0"/>
          </a:p>
        </p:txBody>
      </p:sp>
      <p:graphicFrame>
        <p:nvGraphicFramePr>
          <p:cNvPr id="5" name="Diagram 4"/>
          <p:cNvGraphicFramePr/>
          <p:nvPr>
            <p:extLst>
              <p:ext uri="{D42A27DB-BD31-4B8C-83A1-F6EECF244321}">
                <p14:modId xmlns:p14="http://schemas.microsoft.com/office/powerpoint/2010/main" val="3056401329"/>
              </p:ext>
            </p:extLst>
          </p:nvPr>
        </p:nvGraphicFramePr>
        <p:xfrm>
          <a:off x="1154954" y="124690"/>
          <a:ext cx="10025664" cy="5722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4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canal disinfection</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The presence of prior infection could negatively affect the process of pulp tissue regeneration by damaging tissue forming cells as well as stem cells in the periapical tissues</a:t>
            </a:r>
          </a:p>
          <a:p>
            <a:pPr marL="0" indent="0">
              <a:buNone/>
            </a:pPr>
            <a:r>
              <a:rPr lang="en-US" dirty="0"/>
              <a:t>																Kim, 2016.</a:t>
            </a:r>
          </a:p>
          <a:p>
            <a:r>
              <a:rPr lang="en-US" dirty="0"/>
              <a:t>The AAE Clinical Considerations for a Regenerative Procedure recommends the use 1.5% sodium hypochlorite followed by 17% EDTA (AAE). This recommendation is mainly based on the studies that show the cytotoxic effect of sodium hypochlorite on survival of stem cells from the apical papilla in vitro rather than on killing of the intracanal bacteria in vivo</a:t>
            </a:r>
          </a:p>
          <a:p>
            <a:pPr marL="0" indent="0">
              <a:buNone/>
            </a:pPr>
            <a:r>
              <a:rPr lang="en-US" dirty="0"/>
              <a:t>										Trevino et al. 2011, Martin et al. 2014</a:t>
            </a:r>
          </a:p>
        </p:txBody>
      </p:sp>
    </p:spTree>
    <p:extLst>
      <p:ext uri="{BB962C8B-B14F-4D97-AF65-F5344CB8AC3E}">
        <p14:creationId xmlns:p14="http://schemas.microsoft.com/office/powerpoint/2010/main" val="169987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Mechanical debridement is not recommended in RET for immature permanent teeth with a necrotic pulp because removal of root canal dentine could weaken the already thin and fragile root and render the root more prone to fracture.</a:t>
            </a:r>
          </a:p>
          <a:p>
            <a:r>
              <a:rPr lang="en-US" dirty="0"/>
              <a:t>It was suggested that negative pressure irrigation, passive ultrasonic irrigation or </a:t>
            </a:r>
            <a:r>
              <a:rPr lang="en-US" dirty="0" err="1"/>
              <a:t>multisonic</a:t>
            </a:r>
            <a:r>
              <a:rPr lang="en-US" dirty="0"/>
              <a:t> activation might be used to enhance the effective disinfection of the root canals.</a:t>
            </a:r>
          </a:p>
          <a:p>
            <a:pPr marL="0" indent="0">
              <a:buNone/>
            </a:pPr>
            <a:r>
              <a:rPr lang="en-US" dirty="0"/>
              <a:t>															</a:t>
            </a:r>
          </a:p>
          <a:p>
            <a:pPr marL="0" indent="0">
              <a:buNone/>
            </a:pPr>
            <a:endParaRPr lang="en-US" dirty="0"/>
          </a:p>
          <a:p>
            <a:pPr marL="0" indent="0">
              <a:buNone/>
            </a:pPr>
            <a:r>
              <a:rPr lang="en-US" dirty="0"/>
              <a:t>																Fouad 2017</a:t>
            </a:r>
          </a:p>
        </p:txBody>
      </p:sp>
    </p:spTree>
    <p:extLst>
      <p:ext uri="{BB962C8B-B14F-4D97-AF65-F5344CB8AC3E}">
        <p14:creationId xmlns:p14="http://schemas.microsoft.com/office/powerpoint/2010/main" val="42565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Intracanal medicaments</a:t>
            </a:r>
            <a:br>
              <a:rPr lang="en-US" dirty="0"/>
            </a:br>
            <a:endParaRPr lang="en-US" dirty="0"/>
          </a:p>
        </p:txBody>
      </p:sp>
      <p:sp>
        <p:nvSpPr>
          <p:cNvPr id="3" name="Content Placeholder 2"/>
          <p:cNvSpPr>
            <a:spLocks noGrp="1"/>
          </p:cNvSpPr>
          <p:nvPr>
            <p:ph idx="1"/>
          </p:nvPr>
        </p:nvSpPr>
        <p:spPr/>
        <p:txBody>
          <a:bodyPr>
            <a:normAutofit/>
          </a:bodyPr>
          <a:lstStyle/>
          <a:p>
            <a:r>
              <a:rPr lang="en-US" dirty="0"/>
              <a:t>CALCIUM HYDROXIDE</a:t>
            </a:r>
          </a:p>
          <a:p>
            <a:pPr lvl="1"/>
            <a:r>
              <a:rPr lang="en-US" dirty="0"/>
              <a:t>Calcium hydroxide is recommended as intracanal medication in RET because of its good antimicrobial property</a:t>
            </a:r>
          </a:p>
          <a:p>
            <a:pPr marL="1371600" lvl="3" indent="0">
              <a:buNone/>
            </a:pPr>
            <a:r>
              <a:rPr lang="en-US" dirty="0"/>
              <a:t>			•</a:t>
            </a:r>
            <a:r>
              <a:rPr lang="en-US" dirty="0" err="1"/>
              <a:t>Sjogren</a:t>
            </a:r>
            <a:r>
              <a:rPr lang="en-US" dirty="0"/>
              <a:t> et al. 1991, </a:t>
            </a:r>
            <a:r>
              <a:rPr lang="en-US" dirty="0" err="1"/>
              <a:t>Siqueira</a:t>
            </a:r>
            <a:r>
              <a:rPr lang="en-US" dirty="0"/>
              <a:t> &amp; Lopes 1999, Mohammad &amp; </a:t>
            </a:r>
            <a:r>
              <a:rPr lang="en-US" dirty="0" err="1"/>
              <a:t>Dummer</a:t>
            </a:r>
            <a:r>
              <a:rPr lang="en-US" dirty="0"/>
              <a:t> 2011.</a:t>
            </a:r>
          </a:p>
          <a:p>
            <a:pPr marL="1371600" lvl="3" indent="0">
              <a:buNone/>
            </a:pPr>
            <a:endParaRPr lang="en-US" dirty="0"/>
          </a:p>
          <a:p>
            <a:pPr lvl="1"/>
            <a:r>
              <a:rPr lang="en-US" dirty="0"/>
              <a:t>A recent study has shown that the attachment of human apical cells to root dentine is higher when treated with calcium hydroxide rather than TAP in vitro</a:t>
            </a:r>
          </a:p>
          <a:p>
            <a:pPr marL="1371600" lvl="3" indent="0">
              <a:buNone/>
            </a:pPr>
            <a:r>
              <a:rPr lang="en-US" dirty="0"/>
              <a:t>											•</a:t>
            </a:r>
            <a:r>
              <a:rPr lang="en-US" dirty="0" err="1"/>
              <a:t>Kitikuson</a:t>
            </a:r>
            <a:r>
              <a:rPr lang="en-US" dirty="0"/>
              <a:t> &amp; </a:t>
            </a:r>
            <a:r>
              <a:rPr lang="en-US" dirty="0" err="1"/>
              <a:t>Srisuwan</a:t>
            </a:r>
            <a:r>
              <a:rPr lang="en-US" dirty="0"/>
              <a:t> 2016</a:t>
            </a:r>
          </a:p>
        </p:txBody>
      </p:sp>
    </p:spTree>
    <p:extLst>
      <p:ext uri="{BB962C8B-B14F-4D97-AF65-F5344CB8AC3E}">
        <p14:creationId xmlns:p14="http://schemas.microsoft.com/office/powerpoint/2010/main" val="378663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TRIPLE ANTIBIOTIC PASTE</a:t>
            </a:r>
          </a:p>
          <a:p>
            <a:pPr lvl="1"/>
            <a:r>
              <a:rPr lang="en-US" dirty="0"/>
              <a:t>In RET of immature permanent teeth with infected necrotic pulp, triple antibiotic paste (minocycline, ciprofloxacin, metronidazole) has been recommended as an intracanal medication (AAE 2016), based on its excellent antimicrobial activity to kill all species of bacteria in the infected root canals in vitro studies</a:t>
            </a:r>
          </a:p>
          <a:p>
            <a:pPr marL="1371600" lvl="3" indent="0">
              <a:buNone/>
            </a:pPr>
            <a:r>
              <a:rPr lang="en-US" dirty="0"/>
              <a:t>									•Sato et al. 1996, Hoshino et al. 1996.</a:t>
            </a:r>
          </a:p>
          <a:p>
            <a:pPr lvl="1"/>
            <a:r>
              <a:rPr lang="en-US" dirty="0"/>
              <a:t>It is recommended to use triple antibiotic paste at a concentration no greater than 1mg/mL (0.1-1mg/mL) in RET to avoid damage of stem cells from the apical papilla.</a:t>
            </a:r>
          </a:p>
          <a:p>
            <a:pPr marL="1371600" lvl="3" indent="0">
              <a:buNone/>
            </a:pPr>
            <a:r>
              <a:rPr lang="en-US" dirty="0"/>
              <a:t>														•AAE 2016</a:t>
            </a:r>
          </a:p>
        </p:txBody>
      </p:sp>
    </p:spTree>
    <p:extLst>
      <p:ext uri="{BB962C8B-B14F-4D97-AF65-F5344CB8AC3E}">
        <p14:creationId xmlns:p14="http://schemas.microsoft.com/office/powerpoint/2010/main" val="265309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EDTA (Ethylene </a:t>
            </a:r>
            <a:r>
              <a:rPr lang="en-US" dirty="0" err="1"/>
              <a:t>diaminetetraacetic</a:t>
            </a:r>
            <a:r>
              <a:rPr lang="en-US" dirty="0"/>
              <a:t> acid)</a:t>
            </a:r>
            <a:br>
              <a:rPr lang="en-US" dirty="0"/>
            </a:br>
            <a:endParaRPr lang="en-US" dirty="0"/>
          </a:p>
        </p:txBody>
      </p:sp>
      <p:sp>
        <p:nvSpPr>
          <p:cNvPr id="3" name="Content Placeholder 2"/>
          <p:cNvSpPr>
            <a:spLocks noGrp="1"/>
          </p:cNvSpPr>
          <p:nvPr>
            <p:ph idx="1"/>
          </p:nvPr>
        </p:nvSpPr>
        <p:spPr/>
        <p:txBody>
          <a:bodyPr/>
          <a:lstStyle/>
          <a:p>
            <a:r>
              <a:rPr lang="en-US" dirty="0"/>
              <a:t>EDTA has weak antimicrobial activity.</a:t>
            </a:r>
          </a:p>
          <a:p>
            <a:pPr marL="914400" lvl="2" indent="0">
              <a:buNone/>
            </a:pPr>
            <a:r>
              <a:rPr lang="en-US" dirty="0"/>
              <a:t>												Mohammad et al. 2013</a:t>
            </a:r>
          </a:p>
          <a:p>
            <a:r>
              <a:rPr lang="en-US" dirty="0"/>
              <a:t>The use of 17% EDTA resulted in increased SCAP survival expression as well as partially reversing the deleterious effects of NaOCl.</a:t>
            </a:r>
          </a:p>
          <a:p>
            <a:pPr marL="514350" lvl="1" indent="0">
              <a:buNone/>
            </a:pPr>
            <a:r>
              <a:rPr lang="en-US" dirty="0"/>
              <a:t>														Martin et al. 2014</a:t>
            </a:r>
          </a:p>
          <a:p>
            <a:r>
              <a:rPr lang="en-US" dirty="0"/>
              <a:t>EDTA acts to </a:t>
            </a:r>
            <a:r>
              <a:rPr lang="en-US" dirty="0" err="1"/>
              <a:t>demineralise</a:t>
            </a:r>
            <a:r>
              <a:rPr lang="en-US" dirty="0"/>
              <a:t> the dentine and expose the dentine matrix to release growth factors.</a:t>
            </a:r>
          </a:p>
          <a:p>
            <a:pPr marL="914400" lvl="2" indent="0">
              <a:buNone/>
            </a:pPr>
            <a:r>
              <a:rPr lang="en-US" dirty="0"/>
              <a:t>								Yamauchi et al. 2011, </a:t>
            </a:r>
            <a:r>
              <a:rPr lang="en-US" dirty="0" err="1"/>
              <a:t>Galler</a:t>
            </a:r>
            <a:r>
              <a:rPr lang="en-US" dirty="0"/>
              <a:t> et al. 2015, 2016</a:t>
            </a:r>
          </a:p>
        </p:txBody>
      </p:sp>
    </p:spTree>
    <p:extLst>
      <p:ext uri="{BB962C8B-B14F-4D97-AF65-F5344CB8AC3E}">
        <p14:creationId xmlns:p14="http://schemas.microsoft.com/office/powerpoint/2010/main" val="263139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of apical diameter</a:t>
            </a:r>
            <a:br>
              <a:rPr lang="en-US" dirty="0"/>
            </a:br>
            <a:endParaRPr lang="en-US" dirty="0"/>
          </a:p>
        </p:txBody>
      </p:sp>
      <p:sp>
        <p:nvSpPr>
          <p:cNvPr id="3" name="Content Placeholder 2"/>
          <p:cNvSpPr>
            <a:spLocks noGrp="1"/>
          </p:cNvSpPr>
          <p:nvPr>
            <p:ph idx="1"/>
          </p:nvPr>
        </p:nvSpPr>
        <p:spPr/>
        <p:txBody>
          <a:bodyPr/>
          <a:lstStyle/>
          <a:p>
            <a:r>
              <a:rPr lang="en-US" dirty="0"/>
              <a:t>It was demonstrated that regenerative procedures were successful with apical diameter as small as 0.5 mm.</a:t>
            </a:r>
          </a:p>
          <a:p>
            <a:r>
              <a:rPr lang="en-US" dirty="0"/>
              <a:t>However, immature permanent teeth with preoperative apical diameter wider than 1 mm demonstrated greater root maturation</a:t>
            </a:r>
          </a:p>
          <a:p>
            <a:r>
              <a:rPr lang="en-US" dirty="0"/>
              <a:t>The typical size of human cells ranges from 10 to 100 micron. Accordingly, osteoblasts, </a:t>
            </a:r>
            <a:r>
              <a:rPr lang="en-US" dirty="0" err="1"/>
              <a:t>cementoblasts</a:t>
            </a:r>
            <a:r>
              <a:rPr lang="en-US" dirty="0"/>
              <a:t>, periodontal ligament cells, and endothelial cells can easily enter the canal space through the apical foramen even smaller than 0.5 mm in diameter.</a:t>
            </a:r>
          </a:p>
          <a:p>
            <a:pPr marL="0" indent="0">
              <a:buNone/>
            </a:pPr>
            <a:r>
              <a:rPr lang="en-US" dirty="0"/>
              <a:t>														</a:t>
            </a:r>
          </a:p>
          <a:p>
            <a:pPr marL="0" indent="0">
              <a:buNone/>
            </a:pPr>
            <a:r>
              <a:rPr lang="en-US" dirty="0"/>
              <a:t>														(Estefan et al. 2016)</a:t>
            </a:r>
          </a:p>
        </p:txBody>
      </p:sp>
    </p:spTree>
    <p:extLst>
      <p:ext uri="{BB962C8B-B14F-4D97-AF65-F5344CB8AC3E}">
        <p14:creationId xmlns:p14="http://schemas.microsoft.com/office/powerpoint/2010/main" val="312241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C2CA-AF77-45A2-8932-B9EA7E23CBF2}"/>
              </a:ext>
            </a:extLst>
          </p:cNvPr>
          <p:cNvSpPr>
            <a:spLocks noGrp="1"/>
          </p:cNvSpPr>
          <p:nvPr>
            <p:ph type="title"/>
          </p:nvPr>
        </p:nvSpPr>
        <p:spPr/>
        <p:txBody>
          <a:bodyPr/>
          <a:lstStyle/>
          <a:p>
            <a:endParaRPr lang="en-ZW"/>
          </a:p>
        </p:txBody>
      </p:sp>
      <p:sp>
        <p:nvSpPr>
          <p:cNvPr id="3" name="Content Placeholder 2">
            <a:extLst>
              <a:ext uri="{FF2B5EF4-FFF2-40B4-BE49-F238E27FC236}">
                <a16:creationId xmlns:a16="http://schemas.microsoft.com/office/drawing/2014/main" id="{4192B5E1-5587-4475-821E-A016BC4E0448}"/>
              </a:ext>
            </a:extLst>
          </p:cNvPr>
          <p:cNvSpPr>
            <a:spLocks noGrp="1"/>
          </p:cNvSpPr>
          <p:nvPr>
            <p:ph idx="1"/>
          </p:nvPr>
        </p:nvSpPr>
        <p:spPr>
          <a:xfrm>
            <a:off x="1154954" y="2603500"/>
            <a:ext cx="10661908" cy="3416300"/>
          </a:xfrm>
        </p:spPr>
        <p:txBody>
          <a:bodyPr>
            <a:normAutofit/>
          </a:bodyPr>
          <a:lstStyle/>
          <a:p>
            <a:r>
              <a:rPr lang="en-US" sz="2400" dirty="0">
                <a:latin typeface="Times New Roman" panose="02020603050405020304" pitchFamily="18" charset="0"/>
                <a:cs typeface="Times New Roman" panose="02020603050405020304" pitchFamily="18" charset="0"/>
              </a:rPr>
              <a:t>Reimplantation of avulsed teeth with an apical opening of approximately </a:t>
            </a:r>
            <a:r>
              <a:rPr lang="en-US" sz="2400" b="1" dirty="0">
                <a:latin typeface="Times New Roman" panose="02020603050405020304" pitchFamily="18" charset="0"/>
                <a:cs typeface="Times New Roman" panose="02020603050405020304" pitchFamily="18" charset="0"/>
              </a:rPr>
              <a:t>1.1 mm </a:t>
            </a:r>
            <a:r>
              <a:rPr lang="en-US" sz="2400" dirty="0">
                <a:latin typeface="Times New Roman" panose="02020603050405020304" pitchFamily="18" charset="0"/>
                <a:cs typeface="Times New Roman" panose="02020603050405020304" pitchFamily="18" charset="0"/>
              </a:rPr>
              <a:t>demonstrate a greater likelihood of revascularization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Fully formed (closed) apices might require instrumentation of the tooth apex to approximately 1 to 2mm in apical diameter to allow systemic bleeding into root canal systems.</a:t>
            </a:r>
          </a:p>
          <a:p>
            <a:r>
              <a:rPr lang="en-US" sz="2400" dirty="0">
                <a:latin typeface="Times New Roman" panose="02020603050405020304" pitchFamily="18" charset="0"/>
                <a:cs typeface="Times New Roman" panose="02020603050405020304" pitchFamily="18" charset="0"/>
              </a:rPr>
              <a:t>Formation of a blood clot yields a matrix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Fibrin) that traps cells capable of </a:t>
            </a:r>
            <a:r>
              <a:rPr lang="en-ZW" sz="2400" dirty="0">
                <a:latin typeface="Times New Roman" panose="02020603050405020304" pitchFamily="18" charset="0"/>
                <a:cs typeface="Times New Roman" panose="02020603050405020304" pitchFamily="18" charset="0"/>
              </a:rPr>
              <a:t>initiating new tissue formation</a:t>
            </a:r>
          </a:p>
        </p:txBody>
      </p:sp>
    </p:spTree>
    <p:extLst>
      <p:ext uri="{BB962C8B-B14F-4D97-AF65-F5344CB8AC3E}">
        <p14:creationId xmlns:p14="http://schemas.microsoft.com/office/powerpoint/2010/main" val="19719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9F44-208D-486E-BF96-D5E9A68BE502}"/>
              </a:ext>
            </a:extLst>
          </p:cNvPr>
          <p:cNvSpPr>
            <a:spLocks noGrp="1"/>
          </p:cNvSpPr>
          <p:nvPr>
            <p:ph type="title"/>
          </p:nvPr>
        </p:nvSpPr>
        <p:spPr/>
        <p:txBody>
          <a:bodyPr/>
          <a:lstStyle/>
          <a:p>
            <a:endParaRPr lang="en-ZW"/>
          </a:p>
        </p:txBody>
      </p:sp>
      <p:sp>
        <p:nvSpPr>
          <p:cNvPr id="3" name="Content Placeholder 2">
            <a:extLst>
              <a:ext uri="{FF2B5EF4-FFF2-40B4-BE49-F238E27FC236}">
                <a16:creationId xmlns:a16="http://schemas.microsoft.com/office/drawing/2014/main" id="{B56970E7-37C9-401F-AF1B-1C8864D09705}"/>
              </a:ext>
            </a:extLst>
          </p:cNvPr>
          <p:cNvSpPr>
            <a:spLocks noGrp="1"/>
          </p:cNvSpPr>
          <p:nvPr>
            <p:ph idx="1"/>
          </p:nvPr>
        </p:nvSpPr>
        <p:spPr/>
        <p:txBody>
          <a:bodyPr/>
          <a:lstStyle/>
          <a:p>
            <a:pPr marL="0" indent="0">
              <a:buNone/>
            </a:pPr>
            <a:r>
              <a:rPr lang="en-US" sz="2400" b="1" dirty="0">
                <a:latin typeface="Times New Roman" panose="02020603050405020304" pitchFamily="18" charset="0"/>
                <a:cs typeface="Times New Roman" panose="02020603050405020304" pitchFamily="18" charset="0"/>
              </a:rPr>
              <a:t>Advantages To A Revascularization Approach.</a:t>
            </a:r>
          </a:p>
          <a:p>
            <a:endParaRPr lang="en-US" sz="2400" b="1" dirty="0">
              <a:latin typeface="Times New Roman" panose="02020603050405020304" pitchFamily="18" charset="0"/>
              <a:cs typeface="Times New Roman" panose="02020603050405020304" pitchFamily="18" charset="0"/>
            </a:endParaRPr>
          </a:p>
          <a:p>
            <a:r>
              <a:rPr lang="en-ZW" sz="2400" dirty="0">
                <a:latin typeface="Times New Roman" panose="02020603050405020304" pitchFamily="18" charset="0"/>
                <a:cs typeface="Times New Roman" panose="02020603050405020304" pitchFamily="18" charset="0"/>
              </a:rPr>
              <a:t>Technically simple</a:t>
            </a:r>
          </a:p>
          <a:p>
            <a:endParaRPr lang="en-ZW"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patient’s own blood cells avoids</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 immune rejection and pathogen transmission from replacing the pulp with a tissue engineered construct</a:t>
            </a:r>
            <a:r>
              <a:rPr lang="en-US" dirty="0"/>
              <a:t>.</a:t>
            </a:r>
            <a:endParaRPr lang="en-ZW" dirty="0"/>
          </a:p>
        </p:txBody>
      </p:sp>
    </p:spTree>
    <p:extLst>
      <p:ext uri="{BB962C8B-B14F-4D97-AF65-F5344CB8AC3E}">
        <p14:creationId xmlns:p14="http://schemas.microsoft.com/office/powerpoint/2010/main" val="53418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D50-D418-4FED-A267-D90E131C8DDE}"/>
              </a:ext>
            </a:extLst>
          </p:cNvPr>
          <p:cNvSpPr>
            <a:spLocks noGrp="1"/>
          </p:cNvSpPr>
          <p:nvPr>
            <p:ph type="title"/>
          </p:nvPr>
        </p:nvSpPr>
        <p:spPr/>
        <p:txBody>
          <a:bodyPr/>
          <a:lstStyle/>
          <a:p>
            <a:r>
              <a:rPr lang="en-ZW" dirty="0"/>
              <a:t>DISADVANTAGES OF REVASCULARIZATION:</a:t>
            </a:r>
          </a:p>
        </p:txBody>
      </p:sp>
      <p:sp>
        <p:nvSpPr>
          <p:cNvPr id="3" name="Content Placeholder 2">
            <a:extLst>
              <a:ext uri="{FF2B5EF4-FFF2-40B4-BE49-F238E27FC236}">
                <a16:creationId xmlns:a16="http://schemas.microsoft.com/office/drawing/2014/main" id="{EC64FE30-B8E3-4004-BDE0-19F04A749836}"/>
              </a:ext>
            </a:extLst>
          </p:cNvPr>
          <p:cNvSpPr>
            <a:spLocks noGrp="1"/>
          </p:cNvSpPr>
          <p:nvPr>
            <p:ph idx="1"/>
          </p:nvPr>
        </p:nvSpPr>
        <p:spPr/>
        <p:txBody>
          <a:bodyPr>
            <a:normAutofit/>
          </a:bodyPr>
          <a:lstStyle/>
          <a:p>
            <a:r>
              <a:rPr lang="en-ZW" sz="2400" dirty="0">
                <a:latin typeface="Times New Roman" panose="02020603050405020304" pitchFamily="18" charset="0"/>
                <a:cs typeface="Times New Roman" panose="02020603050405020304" pitchFamily="18" charset="0"/>
              </a:rPr>
              <a:t>Coronal discoloration </a:t>
            </a:r>
            <a:r>
              <a:rPr lang="en-ZW" sz="2400" dirty="0">
                <a:latin typeface="Times New Roman" panose="02020603050405020304" pitchFamily="18" charset="0"/>
                <a:cs typeface="Times New Roman" panose="02020603050405020304" pitchFamily="18" charset="0"/>
                <a:sym typeface="Wingdings" panose="05000000000000000000" pitchFamily="2" charset="2"/>
              </a:rPr>
              <a:t> </a:t>
            </a:r>
            <a:r>
              <a:rPr lang="en-ZW" sz="2400" dirty="0">
                <a:latin typeface="Times New Roman" panose="02020603050405020304" pitchFamily="18" charset="0"/>
                <a:cs typeface="Times New Roman" panose="02020603050405020304" pitchFamily="18" charset="0"/>
              </a:rPr>
              <a:t>due to minocycline </a:t>
            </a:r>
          </a:p>
          <a:p>
            <a:r>
              <a:rPr lang="en-US" sz="2400" dirty="0">
                <a:latin typeface="Times New Roman" panose="02020603050405020304" pitchFamily="18" charset="0"/>
                <a:cs typeface="Times New Roman" panose="02020603050405020304" pitchFamily="18" charset="0"/>
              </a:rPr>
              <a:t>Can be replaced by CEFACLOR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Additional enlargement of apical region in mature roots</a:t>
            </a:r>
          </a:p>
          <a:p>
            <a:r>
              <a:rPr lang="en-US" sz="2400" dirty="0">
                <a:latin typeface="Times New Roman" panose="02020603050405020304" pitchFamily="18" charset="0"/>
                <a:cs typeface="Times New Roman" panose="02020603050405020304" pitchFamily="18" charset="0"/>
              </a:rPr>
              <a:t>In older individuals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lesser stem cells</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final outcome unpredictable</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may be </a:t>
            </a:r>
            <a:r>
              <a:rPr lang="en-ZW" sz="2400" dirty="0">
                <a:latin typeface="Times New Roman" panose="02020603050405020304" pitchFamily="18" charset="0"/>
                <a:cs typeface="Times New Roman" panose="02020603050405020304" pitchFamily="18" charset="0"/>
              </a:rPr>
              <a:t>calcified canal</a:t>
            </a:r>
          </a:p>
        </p:txBody>
      </p:sp>
      <p:pic>
        <p:nvPicPr>
          <p:cNvPr id="4" name="Picture 3">
            <a:extLst>
              <a:ext uri="{FF2B5EF4-FFF2-40B4-BE49-F238E27FC236}">
                <a16:creationId xmlns:a16="http://schemas.microsoft.com/office/drawing/2014/main" id="{E2D5927C-E2CF-4DA9-9A87-9D4C1634073F}"/>
              </a:ext>
            </a:extLst>
          </p:cNvPr>
          <p:cNvPicPr>
            <a:picLocks noChangeAspect="1"/>
          </p:cNvPicPr>
          <p:nvPr/>
        </p:nvPicPr>
        <p:blipFill>
          <a:blip r:embed="rId2"/>
          <a:stretch>
            <a:fillRect/>
          </a:stretch>
        </p:blipFill>
        <p:spPr>
          <a:xfrm>
            <a:off x="7371471" y="1139699"/>
            <a:ext cx="4155259" cy="2289301"/>
          </a:xfrm>
          <a:prstGeom prst="rect">
            <a:avLst/>
          </a:prstGeom>
        </p:spPr>
      </p:pic>
    </p:spTree>
    <p:extLst>
      <p:ext uri="{BB962C8B-B14F-4D97-AF65-F5344CB8AC3E}">
        <p14:creationId xmlns:p14="http://schemas.microsoft.com/office/powerpoint/2010/main" val="282551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4BE72A4-DD61-A58E-CBDD-9A7DC492D39A}"/>
              </a:ext>
            </a:extLst>
          </p:cNvPr>
          <p:cNvSpPr>
            <a:spLocks noGrp="1"/>
          </p:cNvSpPr>
          <p:nvPr>
            <p:ph type="ctrTitle"/>
          </p:nvPr>
        </p:nvSpPr>
        <p:spPr>
          <a:xfrm>
            <a:off x="2209800" y="381000"/>
            <a:ext cx="7772400" cy="914400"/>
          </a:xfrm>
        </p:spPr>
        <p:txBody>
          <a:bodyPr/>
          <a:lstStyle/>
          <a:p>
            <a:pPr eaLnBrk="1" hangingPunct="1">
              <a:defRPr/>
            </a:pPr>
            <a:r>
              <a:rPr lang="en-US" altLang="en-US" sz="3600" b="1">
                <a:latin typeface="Times New Roman" panose="02020603050405020304" pitchFamily="18" charset="0"/>
                <a:cs typeface="Times New Roman" panose="02020603050405020304" pitchFamily="18" charset="0"/>
              </a:rPr>
              <a:t>Specific learning Objectives </a:t>
            </a:r>
            <a:endParaRPr lang="en-US" altLang="en-US" sz="3600">
              <a:latin typeface="Times New Roman" panose="02020603050405020304" pitchFamily="18" charset="0"/>
              <a:cs typeface="Times New Roman" panose="02020603050405020304" pitchFamily="18" charset="0"/>
            </a:endParaRPr>
          </a:p>
        </p:txBody>
      </p:sp>
      <p:sp>
        <p:nvSpPr>
          <p:cNvPr id="2" name="Subtitle 1">
            <a:extLst>
              <a:ext uri="{FF2B5EF4-FFF2-40B4-BE49-F238E27FC236}">
                <a16:creationId xmlns:a16="http://schemas.microsoft.com/office/drawing/2014/main" id="{00553C92-2D7B-C6AA-77BA-095D0D5EC83D}"/>
              </a:ext>
            </a:extLst>
          </p:cNvPr>
          <p:cNvSpPr>
            <a:spLocks noGrp="1"/>
          </p:cNvSpPr>
          <p:nvPr>
            <p:ph type="subTitle" idx="1"/>
          </p:nvPr>
        </p:nvSpPr>
        <p:spPr>
          <a:xfrm>
            <a:off x="2209800" y="1524000"/>
            <a:ext cx="7924800" cy="4724400"/>
          </a:xfrm>
        </p:spPr>
        <p:txBody>
          <a:bodyPr/>
          <a:lstStyle/>
          <a:p>
            <a:pPr>
              <a:defRPr/>
            </a:pPr>
            <a:r>
              <a:rPr lang="en-US" sz="1800" dirty="0">
                <a:latin typeface="Times New Roman" panose="02020603050405020304" pitchFamily="18" charset="0"/>
                <a:cs typeface="Times New Roman" panose="02020603050405020304" pitchFamily="18" charset="0"/>
              </a:rPr>
              <a:t>At the end of this presentation the learner is expected to know ;</a:t>
            </a:r>
            <a:endParaRPr lang="en-US" sz="1800" dirty="0"/>
          </a:p>
          <a:p>
            <a:pPr>
              <a:defRPr/>
            </a:pPr>
            <a:endParaRPr lang="en-IN" dirty="0"/>
          </a:p>
        </p:txBody>
      </p:sp>
      <p:graphicFrame>
        <p:nvGraphicFramePr>
          <p:cNvPr id="6" name="Table 5">
            <a:extLst>
              <a:ext uri="{FF2B5EF4-FFF2-40B4-BE49-F238E27FC236}">
                <a16:creationId xmlns:a16="http://schemas.microsoft.com/office/drawing/2014/main" id="{BA1C8615-9A22-728A-8CE3-9FE94B2FE087}"/>
              </a:ext>
            </a:extLst>
          </p:cNvPr>
          <p:cNvGraphicFramePr>
            <a:graphicFrameLocks noGrp="1"/>
          </p:cNvGraphicFramePr>
          <p:nvPr/>
        </p:nvGraphicFramePr>
        <p:xfrm>
          <a:off x="1905000" y="2514600"/>
          <a:ext cx="8305800" cy="3776664"/>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val="20000"/>
                    </a:ext>
                  </a:extLst>
                </a:gridCol>
                <a:gridCol w="4276160">
                  <a:extLst>
                    <a:ext uri="{9D8B030D-6E8A-4147-A177-3AD203B41FA5}">
                      <a16:colId xmlns:a16="http://schemas.microsoft.com/office/drawing/2014/main" val="20001"/>
                    </a:ext>
                  </a:extLst>
                </a:gridCol>
                <a:gridCol w="1439853">
                  <a:extLst>
                    <a:ext uri="{9D8B030D-6E8A-4147-A177-3AD203B41FA5}">
                      <a16:colId xmlns:a16="http://schemas.microsoft.com/office/drawing/2014/main"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a:t>
                      </a:r>
                    </a:p>
                    <a:p>
                      <a:endParaRPr lang="en-US" sz="1800" dirty="0"/>
                    </a:p>
                  </a:txBody>
                  <a:tcPr marT="45727" marB="45727"/>
                </a:tc>
                <a:tc>
                  <a:txBody>
                    <a:bodyPr/>
                    <a:lstStyle/>
                    <a:p>
                      <a:r>
                        <a:rPr lang="en-US" sz="1800" dirty="0"/>
                        <a:t>Cognitive</a:t>
                      </a:r>
                    </a:p>
                  </a:txBody>
                  <a:tcPr marT="45727" marB="45727"/>
                </a:tc>
                <a:tc>
                  <a:txBody>
                    <a:bodyPr/>
                    <a:lstStyle/>
                    <a:p>
                      <a:r>
                        <a:rPr lang="en-US" sz="1800" dirty="0"/>
                        <a:t>Nice to know</a:t>
                      </a:r>
                    </a:p>
                  </a:txBody>
                  <a:tcPr marT="45727" marB="45727"/>
                </a:tc>
                <a:extLst>
                  <a:ext uri="{0D108BD9-81ED-4DB2-BD59-A6C34878D82A}">
                    <a16:rowId xmlns:a16="http://schemas.microsoft.com/office/drawing/2014/main" val="10001"/>
                  </a:ext>
                </a:extLst>
              </a:tr>
              <a:tr h="687986">
                <a:tc>
                  <a:txBody>
                    <a:bodyPr/>
                    <a:lstStyle/>
                    <a:p>
                      <a:pPr eaLnBrk="1" hangingPunct="1"/>
                      <a:r>
                        <a:rPr lang="en-US" altLang="en-US" sz="1800" dirty="0">
                          <a:latin typeface="Times New Roman" pitchFamily="18" charset="0"/>
                          <a:cs typeface="Times New Roman" pitchFamily="18" charset="0"/>
                        </a:rPr>
                        <a:t>Definitions</a:t>
                      </a:r>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2"/>
                  </a:ext>
                </a:extLst>
              </a:tr>
              <a:tr h="9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Indications </a:t>
                      </a:r>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3"/>
                  </a:ext>
                </a:extLst>
              </a:tr>
              <a:tr h="935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Single vs Multiple visit endodontics</a:t>
                      </a:r>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Cognitive</a:t>
                      </a:r>
                    </a:p>
                    <a:p>
                      <a:endParaRPr lang="en-US" sz="1800" dirty="0"/>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Must know</a:t>
                      </a:r>
                    </a:p>
                    <a:p>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Oval 5"/>
          <p:cNvSpPr/>
          <p:nvPr/>
        </p:nvSpPr>
        <p:spPr>
          <a:xfrm>
            <a:off x="3960655" y="3210214"/>
            <a:ext cx="3214255" cy="2202872"/>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lgerian" panose="04020705040A02060702" pitchFamily="82" charset="0"/>
              </a:rPr>
              <a:t>outcomes</a:t>
            </a:r>
          </a:p>
        </p:txBody>
      </p:sp>
    </p:spTree>
    <p:extLst>
      <p:ext uri="{BB962C8B-B14F-4D97-AF65-F5344CB8AC3E}">
        <p14:creationId xmlns:p14="http://schemas.microsoft.com/office/powerpoint/2010/main" val="343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outcomes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American Association of Endodontists (AAE, 2016) clinical considerations for regenerative endodontic procedures define success by three measures:</a:t>
            </a:r>
          </a:p>
          <a:p>
            <a:r>
              <a:rPr lang="en-US" dirty="0"/>
              <a:t>Two recent systematic reviews demonstrated that the primary goal of RET could be reliably achieved with high probabilities (91%-94% of periapical healing).</a:t>
            </a:r>
          </a:p>
          <a:p>
            <a:pPr marL="914400" lvl="2" indent="0">
              <a:buNone/>
            </a:pPr>
            <a:r>
              <a:rPr lang="en-US" dirty="0"/>
              <a:t>									•</a:t>
            </a:r>
            <a:r>
              <a:rPr lang="en-US" dirty="0" err="1"/>
              <a:t>Torabinejad</a:t>
            </a:r>
            <a:r>
              <a:rPr lang="en-US" dirty="0"/>
              <a:t> et al. 2017, Tong et al. 2017</a:t>
            </a:r>
          </a:p>
          <a:p>
            <a:r>
              <a:rPr lang="en-US" dirty="0"/>
              <a:t>The majority of the studies showed that RET had the potential to promote thickening of the canal walls and/or continued root development of immature permanent teeth with necrotic pulp (secondary goal). However, these observations are not always predictable after RET of immature permanent teeth with necrotic pulp</a:t>
            </a:r>
          </a:p>
          <a:p>
            <a:pPr marL="914400" lvl="2" indent="0">
              <a:buNone/>
            </a:pPr>
            <a:r>
              <a:rPr lang="en-US" dirty="0"/>
              <a:t>				•Chen et al. 2012, </a:t>
            </a:r>
            <a:r>
              <a:rPr lang="en-US" dirty="0" err="1"/>
              <a:t>Alobaid</a:t>
            </a:r>
            <a:r>
              <a:rPr lang="en-US" dirty="0"/>
              <a:t> et al. 2014, </a:t>
            </a:r>
            <a:r>
              <a:rPr lang="en-US" dirty="0" err="1"/>
              <a:t>Kahler</a:t>
            </a:r>
            <a:r>
              <a:rPr lang="en-US" dirty="0"/>
              <a:t> et al. 2014, Tong et al. 2017</a:t>
            </a:r>
          </a:p>
        </p:txBody>
      </p:sp>
    </p:spTree>
    <p:extLst>
      <p:ext uri="{BB962C8B-B14F-4D97-AF65-F5344CB8AC3E}">
        <p14:creationId xmlns:p14="http://schemas.microsoft.com/office/powerpoint/2010/main" val="186395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Histological outcome</a:t>
            </a:r>
            <a:br>
              <a:rPr lang="en-US" dirty="0"/>
            </a:br>
            <a:endParaRPr lang="en-US" dirty="0"/>
          </a:p>
        </p:txBody>
      </p:sp>
      <p:sp>
        <p:nvSpPr>
          <p:cNvPr id="3" name="Content Placeholder 2"/>
          <p:cNvSpPr>
            <a:spLocks noGrp="1"/>
          </p:cNvSpPr>
          <p:nvPr>
            <p:ph idx="1"/>
          </p:nvPr>
        </p:nvSpPr>
        <p:spPr/>
        <p:txBody>
          <a:bodyPr/>
          <a:lstStyle/>
          <a:p>
            <a:r>
              <a:rPr lang="en-US" dirty="0"/>
              <a:t>In  immature teeth of animals and humans without pulpal and periapical disease after RET, bone and cementum-like tissues and no pulp/dentine-like tissue are formed in the disinfected canal space</a:t>
            </a:r>
          </a:p>
          <a:p>
            <a:pPr marL="914400" lvl="2" indent="0">
              <a:buNone/>
            </a:pPr>
            <a:r>
              <a:rPr lang="en-US" dirty="0"/>
              <a:t>								•</a:t>
            </a:r>
            <a:r>
              <a:rPr lang="en-US" dirty="0" err="1"/>
              <a:t>Torabinejad</a:t>
            </a:r>
            <a:r>
              <a:rPr lang="en-US" dirty="0"/>
              <a:t> et al. 2014, </a:t>
            </a:r>
            <a:r>
              <a:rPr lang="en-US" dirty="0" err="1"/>
              <a:t>Nosrat</a:t>
            </a:r>
            <a:r>
              <a:rPr lang="en-US" dirty="0"/>
              <a:t> et al. 2015.</a:t>
            </a:r>
          </a:p>
          <a:p>
            <a:r>
              <a:rPr lang="en-US" dirty="0"/>
              <a:t>This casts doubt that mesenchymal stem cells introduced into the canal space during induction of intracanal bleeding in RET might not be from apical papilla but from periodontal ligament and bone marrow.</a:t>
            </a:r>
          </a:p>
        </p:txBody>
      </p:sp>
    </p:spTree>
    <p:extLst>
      <p:ext uri="{BB962C8B-B14F-4D97-AF65-F5344CB8AC3E}">
        <p14:creationId xmlns:p14="http://schemas.microsoft.com/office/powerpoint/2010/main" val="321970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B6A170-A0AD-482D-9867-06A38BE5C5FD}"/>
              </a:ext>
            </a:extLst>
          </p:cNvPr>
          <p:cNvPicPr>
            <a:picLocks noChangeAspect="1"/>
          </p:cNvPicPr>
          <p:nvPr/>
        </p:nvPicPr>
        <p:blipFill>
          <a:blip r:embed="rId2"/>
          <a:stretch>
            <a:fillRect/>
          </a:stretch>
        </p:blipFill>
        <p:spPr>
          <a:xfrm>
            <a:off x="1871003" y="264851"/>
            <a:ext cx="8510954" cy="6373951"/>
          </a:xfrm>
          <a:prstGeom prst="rect">
            <a:avLst/>
          </a:prstGeom>
        </p:spPr>
      </p:pic>
    </p:spTree>
    <p:extLst>
      <p:ext uri="{BB962C8B-B14F-4D97-AF65-F5344CB8AC3E}">
        <p14:creationId xmlns:p14="http://schemas.microsoft.com/office/powerpoint/2010/main" val="277410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5DE1-9572-4E24-9D44-1F66E89F69E3}"/>
              </a:ext>
            </a:extLst>
          </p:cNvPr>
          <p:cNvSpPr>
            <a:spLocks noGrp="1"/>
          </p:cNvSpPr>
          <p:nvPr>
            <p:ph type="title"/>
          </p:nvPr>
        </p:nvSpPr>
        <p:spPr/>
        <p:txBody>
          <a:bodyPr/>
          <a:lstStyle/>
          <a:p>
            <a:endParaRPr lang="en-ZW"/>
          </a:p>
        </p:txBody>
      </p:sp>
      <p:sp>
        <p:nvSpPr>
          <p:cNvPr id="3" name="Content Placeholder 2">
            <a:extLst>
              <a:ext uri="{FF2B5EF4-FFF2-40B4-BE49-F238E27FC236}">
                <a16:creationId xmlns:a16="http://schemas.microsoft.com/office/drawing/2014/main" id="{B41C8369-D131-4729-9C1E-316436815EDE}"/>
              </a:ext>
            </a:extLst>
          </p:cNvPr>
          <p:cNvSpPr>
            <a:spLocks noGrp="1"/>
          </p:cNvSpPr>
          <p:nvPr>
            <p:ph idx="1"/>
          </p:nvPr>
        </p:nvSpPr>
        <p:spPr>
          <a:xfrm>
            <a:off x="1492579" y="2237740"/>
            <a:ext cx="8825659" cy="3416300"/>
          </a:xfrm>
        </p:spPr>
        <p:txBody>
          <a:bodyPr/>
          <a:lstStyle/>
          <a:p>
            <a:r>
              <a:rPr lang="en-US" dirty="0"/>
              <a:t>Chen et al immature teeth diagnosed with pulp necrosis and apical periodontitis may present 5 types of revascularization outcome:</a:t>
            </a:r>
            <a:endParaRPr lang="en-ZW" dirty="0"/>
          </a:p>
        </p:txBody>
      </p:sp>
      <p:pic>
        <p:nvPicPr>
          <p:cNvPr id="4" name="Picture 3">
            <a:extLst>
              <a:ext uri="{FF2B5EF4-FFF2-40B4-BE49-F238E27FC236}">
                <a16:creationId xmlns:a16="http://schemas.microsoft.com/office/drawing/2014/main" id="{D71A9896-A8A2-4214-8D88-1EF7A90D8354}"/>
              </a:ext>
            </a:extLst>
          </p:cNvPr>
          <p:cNvPicPr>
            <a:picLocks noChangeAspect="1"/>
          </p:cNvPicPr>
          <p:nvPr/>
        </p:nvPicPr>
        <p:blipFill>
          <a:blip r:embed="rId2"/>
          <a:stretch>
            <a:fillRect/>
          </a:stretch>
        </p:blipFill>
        <p:spPr>
          <a:xfrm>
            <a:off x="2211387" y="3008843"/>
            <a:ext cx="6600825" cy="3933825"/>
          </a:xfrm>
          <a:prstGeom prst="rect">
            <a:avLst/>
          </a:prstGeom>
        </p:spPr>
      </p:pic>
    </p:spTree>
    <p:extLst>
      <p:ext uri="{BB962C8B-B14F-4D97-AF65-F5344CB8AC3E}">
        <p14:creationId xmlns:p14="http://schemas.microsoft.com/office/powerpoint/2010/main" val="137333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5E046-1667-4BC8-AFB9-55FE4553B7EF}"/>
              </a:ext>
            </a:extLst>
          </p:cNvPr>
          <p:cNvPicPr>
            <a:picLocks noChangeAspect="1"/>
          </p:cNvPicPr>
          <p:nvPr/>
        </p:nvPicPr>
        <p:blipFill>
          <a:blip r:embed="rId2"/>
          <a:stretch>
            <a:fillRect/>
          </a:stretch>
        </p:blipFill>
        <p:spPr>
          <a:xfrm>
            <a:off x="1547446" y="1056149"/>
            <a:ext cx="8581117" cy="5161771"/>
          </a:xfrm>
          <a:prstGeom prst="rect">
            <a:avLst/>
          </a:prstGeom>
        </p:spPr>
      </p:pic>
    </p:spTree>
    <p:extLst>
      <p:ext uri="{BB962C8B-B14F-4D97-AF65-F5344CB8AC3E}">
        <p14:creationId xmlns:p14="http://schemas.microsoft.com/office/powerpoint/2010/main" val="2116378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D836DF-E22B-47BE-857B-F896FE93DE0D}"/>
              </a:ext>
            </a:extLst>
          </p:cNvPr>
          <p:cNvPicPr>
            <a:picLocks noChangeAspect="1"/>
          </p:cNvPicPr>
          <p:nvPr/>
        </p:nvPicPr>
        <p:blipFill>
          <a:blip r:embed="rId2"/>
          <a:stretch>
            <a:fillRect/>
          </a:stretch>
        </p:blipFill>
        <p:spPr>
          <a:xfrm>
            <a:off x="2588455" y="843510"/>
            <a:ext cx="7558251" cy="5571358"/>
          </a:xfrm>
          <a:prstGeom prst="rect">
            <a:avLst/>
          </a:prstGeom>
        </p:spPr>
      </p:pic>
    </p:spTree>
    <p:extLst>
      <p:ext uri="{BB962C8B-B14F-4D97-AF65-F5344CB8AC3E}">
        <p14:creationId xmlns:p14="http://schemas.microsoft.com/office/powerpoint/2010/main" val="1106779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582319" cy="706964"/>
          </a:xfrm>
        </p:spPr>
        <p:txBody>
          <a:bodyPr/>
          <a:lstStyle/>
          <a:p>
            <a:r>
              <a:rPr lang="en-US" dirty="0"/>
              <a:t>Comparisons with alternative approaches</a:t>
            </a:r>
            <a:br>
              <a:rPr lang="en-US" dirty="0"/>
            </a:br>
            <a:endParaRPr lang="en-US" dirty="0"/>
          </a:p>
        </p:txBody>
      </p:sp>
      <p:sp>
        <p:nvSpPr>
          <p:cNvPr id="3" name="Content Placeholder 2"/>
          <p:cNvSpPr>
            <a:spLocks noGrp="1"/>
          </p:cNvSpPr>
          <p:nvPr>
            <p:ph idx="1"/>
          </p:nvPr>
        </p:nvSpPr>
        <p:spPr/>
        <p:txBody>
          <a:bodyPr/>
          <a:lstStyle/>
          <a:p>
            <a:r>
              <a:rPr lang="en-US" dirty="0"/>
              <a:t>A number of systematic reviews and studies have shown that treatment of immature teeth with pulp necrosis by either RET or apexification techniques are comparably effective in achieving successful outcomes</a:t>
            </a:r>
          </a:p>
          <a:p>
            <a:pPr marL="0" indent="0">
              <a:buNone/>
            </a:pPr>
            <a:r>
              <a:rPr lang="en-US" dirty="0"/>
              <a:t>				•</a:t>
            </a:r>
            <a:r>
              <a:rPr lang="en-US" dirty="0" err="1"/>
              <a:t>Kahler</a:t>
            </a:r>
            <a:r>
              <a:rPr lang="en-US" dirty="0"/>
              <a:t> et al. 2017, </a:t>
            </a:r>
            <a:r>
              <a:rPr lang="en-US" dirty="0" err="1"/>
              <a:t>Torabinejad</a:t>
            </a:r>
            <a:r>
              <a:rPr lang="en-US" dirty="0"/>
              <a:t> et al. 2017, </a:t>
            </a:r>
            <a:r>
              <a:rPr lang="en-US" dirty="0" err="1"/>
              <a:t>Silujjai</a:t>
            </a:r>
            <a:r>
              <a:rPr lang="en-US" dirty="0"/>
              <a:t> &amp; 											</a:t>
            </a:r>
            <a:r>
              <a:rPr lang="en-US" dirty="0" err="1"/>
              <a:t>Linsuwanont</a:t>
            </a:r>
            <a:r>
              <a:rPr lang="en-US" dirty="0"/>
              <a:t> 2017, Lin et al. 2017.</a:t>
            </a:r>
          </a:p>
          <a:p>
            <a:r>
              <a:rPr lang="en-US" dirty="0"/>
              <a:t>However, further root maturation can only be achieved in teeth treated with RET</a:t>
            </a:r>
          </a:p>
          <a:p>
            <a:pPr marL="0" indent="0">
              <a:buNone/>
            </a:pPr>
            <a:r>
              <a:rPr lang="en-US" dirty="0"/>
              <a:t>														•Bose et al. 2009</a:t>
            </a:r>
          </a:p>
        </p:txBody>
      </p:sp>
    </p:spTree>
    <p:extLst>
      <p:ext uri="{BB962C8B-B14F-4D97-AF65-F5344CB8AC3E}">
        <p14:creationId xmlns:p14="http://schemas.microsoft.com/office/powerpoint/2010/main" val="18496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immature permanent teeth after failed RET</a:t>
            </a:r>
            <a:br>
              <a:rPr lang="en-US" dirty="0"/>
            </a:br>
            <a:endParaRPr lang="en-US" dirty="0"/>
          </a:p>
        </p:txBody>
      </p:sp>
      <p:sp>
        <p:nvSpPr>
          <p:cNvPr id="3" name="Content Placeholder 2"/>
          <p:cNvSpPr>
            <a:spLocks noGrp="1"/>
          </p:cNvSpPr>
          <p:nvPr>
            <p:ph idx="1"/>
          </p:nvPr>
        </p:nvSpPr>
        <p:spPr/>
        <p:txBody>
          <a:bodyPr/>
          <a:lstStyle/>
          <a:p>
            <a:r>
              <a:rPr lang="en-US" dirty="0"/>
              <a:t>The treatment of immature permanent teeth after failed RET includes </a:t>
            </a:r>
          </a:p>
          <a:p>
            <a:pPr lvl="1">
              <a:buNone/>
            </a:pPr>
            <a:r>
              <a:rPr lang="en-US" dirty="0"/>
              <a:t> </a:t>
            </a:r>
          </a:p>
          <a:p>
            <a:pPr lvl="1"/>
            <a:r>
              <a:rPr lang="en-US" dirty="0"/>
              <a:t>Regenerative endodontic retreatment (</a:t>
            </a:r>
            <a:r>
              <a:rPr lang="en-US" dirty="0" err="1"/>
              <a:t>Chaniotis</a:t>
            </a:r>
            <a:r>
              <a:rPr lang="en-US" dirty="0"/>
              <a:t> 2017),</a:t>
            </a:r>
          </a:p>
          <a:p>
            <a:pPr lvl="1"/>
            <a:r>
              <a:rPr lang="en-US" dirty="0"/>
              <a:t>Apexification.</a:t>
            </a:r>
          </a:p>
        </p:txBody>
      </p:sp>
    </p:spTree>
    <p:extLst>
      <p:ext uri="{BB962C8B-B14F-4D97-AF65-F5344CB8AC3E}">
        <p14:creationId xmlns:p14="http://schemas.microsoft.com/office/powerpoint/2010/main" val="267406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One-visit RET</a:t>
            </a:r>
            <a:br>
              <a:rPr lang="en-US" dirty="0"/>
            </a:br>
            <a:endParaRPr lang="en-US" dirty="0"/>
          </a:p>
        </p:txBody>
      </p:sp>
      <p:sp>
        <p:nvSpPr>
          <p:cNvPr id="3" name="Content Placeholder 2"/>
          <p:cNvSpPr>
            <a:spLocks noGrp="1"/>
          </p:cNvSpPr>
          <p:nvPr>
            <p:ph idx="1"/>
          </p:nvPr>
        </p:nvSpPr>
        <p:spPr/>
        <p:txBody>
          <a:bodyPr/>
          <a:lstStyle/>
          <a:p>
            <a:r>
              <a:rPr lang="en-US" dirty="0"/>
              <a:t>According to AAE and ESE, the protocol of RET usually requires at least two treatment visits</a:t>
            </a:r>
          </a:p>
          <a:p>
            <a:pPr marL="914400" lvl="2" indent="0">
              <a:buNone/>
            </a:pPr>
            <a:r>
              <a:rPr lang="en-US" dirty="0"/>
              <a:t>												AAE 2016, ESE 2016</a:t>
            </a:r>
          </a:p>
          <a:p>
            <a:r>
              <a:rPr lang="en-US" dirty="0"/>
              <a:t>However, several case reports of RET have also been successfully treated with one visit without the use of any intracanal medicament.</a:t>
            </a:r>
          </a:p>
          <a:p>
            <a:pPr marL="914400" lvl="2" indent="0">
              <a:buNone/>
            </a:pPr>
            <a:r>
              <a:rPr lang="en-US" dirty="0"/>
              <a:t>	Shin et al. 2009, McCabe 2015, </a:t>
            </a:r>
            <a:r>
              <a:rPr lang="en-US" dirty="0" err="1"/>
              <a:t>Chaniotis</a:t>
            </a:r>
            <a:r>
              <a:rPr lang="en-US" dirty="0"/>
              <a:t> 2016, </a:t>
            </a:r>
            <a:r>
              <a:rPr lang="en-US" dirty="0" err="1"/>
              <a:t>Topcuoglu</a:t>
            </a:r>
            <a:r>
              <a:rPr lang="en-US" dirty="0"/>
              <a:t> &amp; </a:t>
            </a:r>
            <a:r>
              <a:rPr lang="en-US" dirty="0" err="1"/>
              <a:t>Topcuoglu</a:t>
            </a:r>
            <a:r>
              <a:rPr lang="en-US" dirty="0"/>
              <a:t> 2016</a:t>
            </a:r>
          </a:p>
        </p:txBody>
      </p:sp>
    </p:spTree>
    <p:extLst>
      <p:ext uri="{BB962C8B-B14F-4D97-AF65-F5344CB8AC3E}">
        <p14:creationId xmlns:p14="http://schemas.microsoft.com/office/powerpoint/2010/main" val="326881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7598-98EB-493E-BDC3-C0FF97D43231}"/>
              </a:ext>
            </a:extLst>
          </p:cNvPr>
          <p:cNvSpPr>
            <a:spLocks noGrp="1"/>
          </p:cNvSpPr>
          <p:nvPr>
            <p:ph type="title"/>
          </p:nvPr>
        </p:nvSpPr>
        <p:spPr/>
        <p:txBody>
          <a:bodyPr/>
          <a:lstStyle/>
          <a:p>
            <a:r>
              <a:rPr lang="en-US" dirty="0"/>
              <a:t>CONTENT</a:t>
            </a:r>
            <a:endParaRPr lang="en-ZW" dirty="0"/>
          </a:p>
        </p:txBody>
      </p:sp>
      <p:sp>
        <p:nvSpPr>
          <p:cNvPr id="3" name="Content Placeholder 2">
            <a:extLst>
              <a:ext uri="{FF2B5EF4-FFF2-40B4-BE49-F238E27FC236}">
                <a16:creationId xmlns:a16="http://schemas.microsoft.com/office/drawing/2014/main" id="{E70FD05C-A03D-4D41-B54C-3BCEBC01545F}"/>
              </a:ext>
            </a:extLst>
          </p:cNvPr>
          <p:cNvSpPr>
            <a:spLocks noGrp="1"/>
          </p:cNvSpPr>
          <p:nvPr>
            <p:ph sz="half" idx="1"/>
          </p:nvPr>
        </p:nvSpPr>
        <p:spPr>
          <a:xfrm>
            <a:off x="689113" y="2372139"/>
            <a:ext cx="5314121" cy="3962399"/>
          </a:xfrm>
        </p:spPr>
        <p:txBody>
          <a:bodyPr>
            <a:normAutofit fontScale="92500" lnSpcReduction="10000"/>
          </a:bodyPr>
          <a:lstStyle/>
          <a:p>
            <a:r>
              <a:rPr lang="en-US" dirty="0"/>
              <a:t>INTRODUCTION</a:t>
            </a:r>
            <a:endParaRPr lang="en-ZW" dirty="0"/>
          </a:p>
          <a:p>
            <a:r>
              <a:rPr lang="en-ZW" dirty="0"/>
              <a:t>HISTORY</a:t>
            </a:r>
          </a:p>
          <a:p>
            <a:r>
              <a:rPr lang="en-US" dirty="0"/>
              <a:t>DEFINITIONS</a:t>
            </a:r>
          </a:p>
          <a:p>
            <a:r>
              <a:rPr lang="en-US" dirty="0"/>
              <a:t>PRESENT SCENARIO OF REGENERATIVE ENDODONTICS</a:t>
            </a:r>
          </a:p>
          <a:p>
            <a:r>
              <a:rPr lang="en-ZW" dirty="0"/>
              <a:t>GOALS &amp; OBJECTIVES</a:t>
            </a:r>
          </a:p>
          <a:p>
            <a:r>
              <a:rPr lang="en-US" dirty="0"/>
              <a:t>TRILOGY OF REGENERATION</a:t>
            </a:r>
            <a:endParaRPr lang="en-ZW" dirty="0"/>
          </a:p>
          <a:p>
            <a:pPr>
              <a:buFont typeface="Arial" panose="020B0604020202020204" pitchFamily="34" charset="0"/>
              <a:buChar char="•"/>
            </a:pPr>
            <a:r>
              <a:rPr lang="en-ZW" b="1" dirty="0"/>
              <a:t>Stem Cells</a:t>
            </a:r>
          </a:p>
          <a:p>
            <a:pPr>
              <a:buFont typeface="Wingdings" panose="05000000000000000000" pitchFamily="2" charset="2"/>
              <a:buChar char="§"/>
            </a:pPr>
            <a:r>
              <a:rPr lang="en-ZW" b="1" dirty="0"/>
              <a:t>Growth Factors/Morphogens</a:t>
            </a:r>
          </a:p>
          <a:p>
            <a:pPr>
              <a:buFont typeface="Wingdings" panose="05000000000000000000" pitchFamily="2" charset="2"/>
              <a:buChar char="§"/>
            </a:pPr>
            <a:r>
              <a:rPr lang="en-ZW" b="1" dirty="0"/>
              <a:t>Scaffolds</a:t>
            </a:r>
          </a:p>
          <a:p>
            <a:pPr>
              <a:buFont typeface="Wingdings" panose="05000000000000000000" pitchFamily="2" charset="2"/>
              <a:buChar char="§"/>
            </a:pPr>
            <a:r>
              <a:rPr lang="en-ZW" b="1" dirty="0"/>
              <a:t>Delivery System</a:t>
            </a:r>
          </a:p>
        </p:txBody>
      </p:sp>
      <p:sp>
        <p:nvSpPr>
          <p:cNvPr id="4" name="Content Placeholder 3">
            <a:extLst>
              <a:ext uri="{FF2B5EF4-FFF2-40B4-BE49-F238E27FC236}">
                <a16:creationId xmlns:a16="http://schemas.microsoft.com/office/drawing/2014/main" id="{B4965216-5E03-4BEC-BB71-4D992AC6E5AB}"/>
              </a:ext>
            </a:extLst>
          </p:cNvPr>
          <p:cNvSpPr>
            <a:spLocks noGrp="1"/>
          </p:cNvSpPr>
          <p:nvPr>
            <p:ph sz="half" idx="2"/>
          </p:nvPr>
        </p:nvSpPr>
        <p:spPr>
          <a:xfrm>
            <a:off x="6208712" y="2372139"/>
            <a:ext cx="5320679" cy="3962399"/>
          </a:xfrm>
        </p:spPr>
        <p:txBody>
          <a:bodyPr>
            <a:normAutofit fontScale="92500" lnSpcReduction="10000"/>
          </a:bodyPr>
          <a:lstStyle/>
          <a:p>
            <a:r>
              <a:rPr lang="en-US" dirty="0"/>
              <a:t>CLINICAL STUDIES ON REGENERATIVE ENDODONTICS</a:t>
            </a:r>
          </a:p>
          <a:p>
            <a:pPr>
              <a:buFont typeface="Wingdings" panose="05000000000000000000" pitchFamily="2" charset="2"/>
              <a:buChar char="§"/>
            </a:pPr>
            <a:r>
              <a:rPr lang="en-US" b="1" dirty="0"/>
              <a:t>Clinical Procedures Related to Regenerative Endodontics</a:t>
            </a:r>
          </a:p>
          <a:p>
            <a:pPr>
              <a:buFont typeface="Wingdings" panose="05000000000000000000" pitchFamily="2" charset="2"/>
              <a:buChar char="§"/>
            </a:pPr>
            <a:r>
              <a:rPr lang="en-US" b="1" dirty="0"/>
              <a:t>Overview of Clinical Revascularization Cases</a:t>
            </a:r>
          </a:p>
          <a:p>
            <a:pPr>
              <a:buFont typeface="Wingdings" panose="05000000000000000000" pitchFamily="2" charset="2"/>
              <a:buChar char="§"/>
            </a:pPr>
            <a:r>
              <a:rPr lang="en-US" b="1" dirty="0"/>
              <a:t>AAE Revascularization Protocol</a:t>
            </a:r>
          </a:p>
          <a:p>
            <a:pPr>
              <a:buFont typeface="Wingdings" panose="05000000000000000000" pitchFamily="2" charset="2"/>
              <a:buChar char="§"/>
            </a:pPr>
            <a:r>
              <a:rPr lang="en-US" b="1" dirty="0"/>
              <a:t>Newer Approaches for regenerative endodontics</a:t>
            </a:r>
          </a:p>
          <a:p>
            <a:pPr>
              <a:buFont typeface="Wingdings" panose="05000000000000000000" pitchFamily="2" charset="2"/>
              <a:buChar char="§"/>
            </a:pPr>
            <a:r>
              <a:rPr lang="en-US" b="1" dirty="0"/>
              <a:t>Clinical Measures of Treatment Outcome</a:t>
            </a:r>
          </a:p>
          <a:p>
            <a:pPr>
              <a:buFont typeface="Wingdings" panose="05000000000000000000" pitchFamily="2" charset="2"/>
              <a:buChar char="Ø"/>
            </a:pPr>
            <a:endParaRPr lang="en-US" b="1" dirty="0"/>
          </a:p>
          <a:p>
            <a:pPr>
              <a:buFont typeface="Wingdings" panose="05000000000000000000" pitchFamily="2" charset="2"/>
              <a:buChar char="Ø"/>
            </a:pPr>
            <a:r>
              <a:rPr lang="en-US" b="1" dirty="0"/>
              <a:t>CONCLUSION</a:t>
            </a:r>
          </a:p>
          <a:p>
            <a:pPr>
              <a:buFont typeface="Wingdings" panose="05000000000000000000" pitchFamily="2" charset="2"/>
              <a:buChar char="Ø"/>
            </a:pPr>
            <a:r>
              <a:rPr lang="en-US" b="1" dirty="0"/>
              <a:t>REFERENCES</a:t>
            </a:r>
            <a:endParaRPr lang="en-ZW" dirty="0"/>
          </a:p>
        </p:txBody>
      </p:sp>
    </p:spTree>
    <p:extLst>
      <p:ext uri="{BB962C8B-B14F-4D97-AF65-F5344CB8AC3E}">
        <p14:creationId xmlns:p14="http://schemas.microsoft.com/office/powerpoint/2010/main" val="28607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for regenerative endodontics</a:t>
            </a:r>
          </a:p>
        </p:txBody>
      </p:sp>
      <p:pic>
        <p:nvPicPr>
          <p:cNvPr id="4" name="Content Placeholder 3"/>
          <p:cNvPicPr>
            <a:picLocks noGrp="1" noChangeAspect="1"/>
          </p:cNvPicPr>
          <p:nvPr>
            <p:ph idx="1"/>
          </p:nvPr>
        </p:nvPicPr>
        <p:blipFill rotWithShape="1">
          <a:blip r:embed="rId2"/>
          <a:srcRect t="2856" b="43377"/>
          <a:stretch/>
        </p:blipFill>
        <p:spPr>
          <a:xfrm>
            <a:off x="2812474" y="2493818"/>
            <a:ext cx="6871854" cy="4100945"/>
          </a:xfrm>
          <a:prstGeom prst="rect">
            <a:avLst/>
          </a:prstGeom>
        </p:spPr>
      </p:pic>
    </p:spTree>
    <p:extLst>
      <p:ext uri="{BB962C8B-B14F-4D97-AF65-F5344CB8AC3E}">
        <p14:creationId xmlns:p14="http://schemas.microsoft.com/office/powerpoint/2010/main" val="382910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56837" b="4875"/>
          <a:stretch/>
        </p:blipFill>
        <p:spPr>
          <a:xfrm>
            <a:off x="2355273" y="2563091"/>
            <a:ext cx="6608618" cy="4003963"/>
          </a:xfrm>
          <a:prstGeom prst="rect">
            <a:avLst/>
          </a:prstGeom>
        </p:spPr>
      </p:pic>
    </p:spTree>
    <p:extLst>
      <p:ext uri="{BB962C8B-B14F-4D97-AF65-F5344CB8AC3E}">
        <p14:creationId xmlns:p14="http://schemas.microsoft.com/office/powerpoint/2010/main" val="2041752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a:xfrm>
            <a:off x="1154954" y="2603500"/>
            <a:ext cx="8825659" cy="4254500"/>
          </a:xfrm>
        </p:spPr>
        <p:txBody>
          <a:bodyPr>
            <a:normAutofit/>
          </a:bodyPr>
          <a:lstStyle/>
          <a:p>
            <a:r>
              <a:rPr lang="en-US" dirty="0"/>
              <a:t>The clinical success rates of endodontic treatment can exceed 90%, regenerative endodontic methods have the potential for regenerating pulp and dentin tissues and therefore may offer an alternative method to save teeth that may have compromised structural integrity.</a:t>
            </a:r>
          </a:p>
          <a:p>
            <a:r>
              <a:rPr lang="en-US" dirty="0"/>
              <a:t>However the most challenging aspects of developing a regenerative endodontic therapy is to understand how the various component procedures can be optimized and integrated to produce the outcome of a regenerated pulp-dentin complex</a:t>
            </a:r>
          </a:p>
          <a:p>
            <a:r>
              <a:rPr lang="en-US" dirty="0"/>
              <a:t>The future development of regenerative endodontic procedures will require a comprehensive research program directed at each of these components and their application to our patients. The unleashed potential of regenerative endodontics may benefit patients.</a:t>
            </a:r>
          </a:p>
        </p:txBody>
      </p:sp>
    </p:spTree>
    <p:extLst>
      <p:ext uri="{BB962C8B-B14F-4D97-AF65-F5344CB8AC3E}">
        <p14:creationId xmlns:p14="http://schemas.microsoft.com/office/powerpoint/2010/main" val="3356759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409B-823D-995F-2573-DEE4E96A5271}"/>
              </a:ext>
            </a:extLst>
          </p:cNvPr>
          <p:cNvSpPr>
            <a:spLocks noGrp="1"/>
          </p:cNvSpPr>
          <p:nvPr>
            <p:ph type="title"/>
          </p:nvPr>
        </p:nvSpPr>
        <p:spPr/>
        <p:txBody>
          <a:bodyPr/>
          <a:lstStyle/>
          <a:p>
            <a:r>
              <a:rPr lang="en-IN" dirty="0"/>
              <a:t>QUESTIONS</a:t>
            </a:r>
          </a:p>
        </p:txBody>
      </p:sp>
      <p:sp>
        <p:nvSpPr>
          <p:cNvPr id="3" name="Content Placeholder 2">
            <a:extLst>
              <a:ext uri="{FF2B5EF4-FFF2-40B4-BE49-F238E27FC236}">
                <a16:creationId xmlns:a16="http://schemas.microsoft.com/office/drawing/2014/main" id="{3E931872-0610-40FF-9F31-B5E5E638F29C}"/>
              </a:ext>
            </a:extLst>
          </p:cNvPr>
          <p:cNvSpPr>
            <a:spLocks noGrp="1"/>
          </p:cNvSpPr>
          <p:nvPr>
            <p:ph idx="1"/>
          </p:nvPr>
        </p:nvSpPr>
        <p:spPr/>
        <p:txBody>
          <a:bodyPr>
            <a:normAutofit/>
          </a:bodyPr>
          <a:lstStyle/>
          <a:p>
            <a:r>
              <a:rPr lang="en-IN" sz="2400" dirty="0"/>
              <a:t>What are different intracanal medicaments used in regenerative endodontics?</a:t>
            </a:r>
          </a:p>
          <a:p>
            <a:r>
              <a:rPr lang="en-IN" sz="2400" dirty="0"/>
              <a:t>What is revascularisation?</a:t>
            </a:r>
          </a:p>
        </p:txBody>
      </p:sp>
    </p:spTree>
    <p:extLst>
      <p:ext uri="{BB962C8B-B14F-4D97-AF65-F5344CB8AC3E}">
        <p14:creationId xmlns:p14="http://schemas.microsoft.com/office/powerpoint/2010/main" val="366678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154954" y="2299855"/>
            <a:ext cx="8825659" cy="4433454"/>
          </a:xfrm>
        </p:spPr>
        <p:txBody>
          <a:bodyPr>
            <a:normAutofit fontScale="92500" lnSpcReduction="20000"/>
          </a:bodyPr>
          <a:lstStyle/>
          <a:p>
            <a:r>
              <a:rPr lang="en-US" dirty="0"/>
              <a:t>Cohen’s pathway of pulp- first south Asian edition</a:t>
            </a:r>
          </a:p>
          <a:p>
            <a:r>
              <a:rPr lang="en-US" dirty="0"/>
              <a:t>Grossman’s ENDODONTIC PRACTICE-13th edition</a:t>
            </a:r>
          </a:p>
          <a:p>
            <a:r>
              <a:rPr lang="en-US" dirty="0"/>
              <a:t>Regenerative Endodontics, SAMI M.A CHOGLE,BDS,DMD,MSD, HAROLD E. GOODIS,DDS, DENTAL CLINICS OF NORTH AMERICA, </a:t>
            </a:r>
            <a:r>
              <a:rPr lang="en-US" dirty="0" err="1"/>
              <a:t>july</a:t>
            </a:r>
            <a:r>
              <a:rPr lang="en-US" dirty="0"/>
              <a:t> 2012,volume 56, number 3.</a:t>
            </a:r>
          </a:p>
          <a:p>
            <a:r>
              <a:rPr lang="en-US" dirty="0"/>
              <a:t>Regenerative Endodontics: A Review of Current Status and a Call for Action Peter E. Murray, BSc(Hons), PhD,* Franklin Garcia-Godoy, DDS, MS,† and Kenneth M. Hargreaves, DDS, </a:t>
            </a:r>
            <a:r>
              <a:rPr lang="en-US" dirty="0" err="1"/>
              <a:t>PhD‡JOE</a:t>
            </a:r>
            <a:r>
              <a:rPr lang="en-US" dirty="0"/>
              <a:t> — Volume 33, Number 4, April 2007.</a:t>
            </a:r>
          </a:p>
          <a:p>
            <a:r>
              <a:rPr lang="en-US" dirty="0" err="1"/>
              <a:t>Yoshpe</a:t>
            </a:r>
            <a:r>
              <a:rPr lang="en-US" dirty="0"/>
              <a:t> M, </a:t>
            </a:r>
            <a:r>
              <a:rPr lang="en-US" dirty="0" err="1"/>
              <a:t>Einy</a:t>
            </a:r>
            <a:r>
              <a:rPr lang="en-US" dirty="0"/>
              <a:t> S, </a:t>
            </a:r>
            <a:r>
              <a:rPr lang="en-US" dirty="0" err="1"/>
              <a:t>Ruparel</a:t>
            </a:r>
            <a:r>
              <a:rPr lang="en-US" dirty="0"/>
              <a:t> N, Lin S, Kaufman AY. Regenerative Endodontics: A Potential Solution for External Root Resorption (Case Series). Journal of Endodontics. 2020 Feb 1;46(2):192-9.</a:t>
            </a:r>
          </a:p>
          <a:p>
            <a:r>
              <a:rPr lang="en-US" dirty="0" err="1"/>
              <a:t>Cymerman</a:t>
            </a:r>
            <a:r>
              <a:rPr lang="en-US" dirty="0"/>
              <a:t> JJ, </a:t>
            </a:r>
            <a:r>
              <a:rPr lang="en-US" dirty="0" err="1"/>
              <a:t>Nosrat</a:t>
            </a:r>
            <a:r>
              <a:rPr lang="en-US" dirty="0"/>
              <a:t> A. Regenerative endodontic treatment as a biologically based approach for non-surgical retreatment of immature teeth. Journal of endodontics. 2020 Jan 1;46(1):44-50.</a:t>
            </a:r>
          </a:p>
          <a:p>
            <a:r>
              <a:rPr lang="en-US" dirty="0"/>
              <a:t>Kim SG, </a:t>
            </a:r>
            <a:r>
              <a:rPr lang="en-US" dirty="0" err="1"/>
              <a:t>Malek</a:t>
            </a:r>
            <a:r>
              <a:rPr lang="en-US" dirty="0"/>
              <a:t> M, Sigurdsson A, Lin LM, </a:t>
            </a:r>
            <a:r>
              <a:rPr lang="en-US" dirty="0" err="1"/>
              <a:t>Kahler</a:t>
            </a:r>
            <a:r>
              <a:rPr lang="en-US" dirty="0"/>
              <a:t> B. Regenerative endodontics: a comprehensive review. International endodontic journal. 2018 Dec;51(12):1367-88.</a:t>
            </a:r>
          </a:p>
        </p:txBody>
      </p:sp>
    </p:spTree>
    <p:extLst>
      <p:ext uri="{BB962C8B-B14F-4D97-AF65-F5344CB8AC3E}">
        <p14:creationId xmlns:p14="http://schemas.microsoft.com/office/powerpoint/2010/main" val="2717672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2475-BB81-2A5B-588A-F611638DD6F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3D4ED8-62D6-3A2D-456C-40AFE430AFED}"/>
              </a:ext>
            </a:extLst>
          </p:cNvPr>
          <p:cNvSpPr>
            <a:spLocks noGrp="1"/>
          </p:cNvSpPr>
          <p:nvPr>
            <p:ph idx="1"/>
          </p:nvPr>
        </p:nvSpPr>
        <p:spPr>
          <a:xfrm>
            <a:off x="1154954" y="2603500"/>
            <a:ext cx="9611369" cy="3416300"/>
          </a:xfrm>
        </p:spPr>
        <p:txBody>
          <a:bodyPr>
            <a:normAutofit/>
          </a:bodyPr>
          <a:lstStyle/>
          <a:p>
            <a:pPr marL="0" indent="0">
              <a:buNone/>
            </a:pPr>
            <a:r>
              <a:rPr lang="en-IN" sz="8000" dirty="0"/>
              <a:t>      </a:t>
            </a:r>
          </a:p>
          <a:p>
            <a:pPr marL="0" indent="0">
              <a:buNone/>
            </a:pPr>
            <a:r>
              <a:rPr lang="en-IN" sz="8000" dirty="0"/>
              <a:t>           THANKYOU</a:t>
            </a:r>
          </a:p>
        </p:txBody>
      </p:sp>
    </p:spTree>
    <p:extLst>
      <p:ext uri="{BB962C8B-B14F-4D97-AF65-F5344CB8AC3E}">
        <p14:creationId xmlns:p14="http://schemas.microsoft.com/office/powerpoint/2010/main" val="333837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AAE Clinical Considerations for a Regenerative Procedure</a:t>
            </a:r>
            <a:br>
              <a:rPr lang="en-US" dirty="0"/>
            </a:br>
            <a:endParaRPr lang="en-US" dirty="0"/>
          </a:p>
        </p:txBody>
      </p:sp>
      <p:sp>
        <p:nvSpPr>
          <p:cNvPr id="3" name="Content Placeholder 2"/>
          <p:cNvSpPr>
            <a:spLocks noGrp="1"/>
          </p:cNvSpPr>
          <p:nvPr>
            <p:ph idx="1"/>
          </p:nvPr>
        </p:nvSpPr>
        <p:spPr/>
        <p:txBody>
          <a:bodyPr>
            <a:normAutofit/>
          </a:bodyPr>
          <a:lstStyle/>
          <a:p>
            <a:r>
              <a:rPr lang="en-US" dirty="0"/>
              <a:t>Case Selection:</a:t>
            </a:r>
          </a:p>
          <a:p>
            <a:pPr lvl="1"/>
            <a:r>
              <a:rPr lang="en-US" dirty="0"/>
              <a:t>Tooth with necrotic pulp and an immature apex.</a:t>
            </a:r>
          </a:p>
          <a:p>
            <a:pPr lvl="1"/>
            <a:r>
              <a:rPr lang="en-US" dirty="0"/>
              <a:t>Pulp space not needed for post/core, final restoration.</a:t>
            </a:r>
          </a:p>
          <a:p>
            <a:pPr lvl="1"/>
            <a:r>
              <a:rPr lang="en-US" dirty="0"/>
              <a:t>Compliant patient/parent.</a:t>
            </a:r>
          </a:p>
          <a:p>
            <a:pPr lvl="1"/>
            <a:r>
              <a:rPr lang="en-US" dirty="0"/>
              <a:t>Patients not allergic to medicaments and antibiotics necessary to complete procedure (ASA 1 or 2).</a:t>
            </a:r>
          </a:p>
          <a:p>
            <a:pPr lvl="1"/>
            <a:endParaRPr lang="en-US" dirty="0"/>
          </a:p>
        </p:txBody>
      </p:sp>
    </p:spTree>
    <p:extLst>
      <p:ext uri="{BB962C8B-B14F-4D97-AF65-F5344CB8AC3E}">
        <p14:creationId xmlns:p14="http://schemas.microsoft.com/office/powerpoint/2010/main" val="269799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Informed Consent</a:t>
            </a:r>
          </a:p>
          <a:p>
            <a:pPr lvl="1"/>
            <a:r>
              <a:rPr lang="en-US" dirty="0"/>
              <a:t>Two (or more) appointments.</a:t>
            </a:r>
          </a:p>
          <a:p>
            <a:pPr lvl="1"/>
            <a:r>
              <a:rPr lang="en-US" dirty="0"/>
              <a:t>Use of antimicrobial(s).</a:t>
            </a:r>
          </a:p>
          <a:p>
            <a:pPr lvl="1"/>
            <a:r>
              <a:rPr lang="en-US" dirty="0"/>
              <a:t>Possible adverse effects: staining of crown/root, lack of response to treatment, pain/infection.</a:t>
            </a:r>
          </a:p>
          <a:p>
            <a:pPr lvl="1"/>
            <a:r>
              <a:rPr lang="en-US" dirty="0"/>
              <a:t>Alternatives: MTA apexification, no treatment, extraction (when deemed non salvageable).</a:t>
            </a:r>
          </a:p>
          <a:p>
            <a:pPr lvl="1"/>
            <a:r>
              <a:rPr lang="en-US" dirty="0"/>
              <a:t>Permission to enter information into AAE database (optional).</a:t>
            </a:r>
          </a:p>
          <a:p>
            <a:endParaRPr lang="en-US" dirty="0"/>
          </a:p>
        </p:txBody>
      </p:sp>
    </p:spTree>
    <p:extLst>
      <p:ext uri="{BB962C8B-B14F-4D97-AF65-F5344CB8AC3E}">
        <p14:creationId xmlns:p14="http://schemas.microsoft.com/office/powerpoint/2010/main" val="68514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1B10-A5F8-49A4-8AB3-B0DFF43C160C}"/>
              </a:ext>
            </a:extLst>
          </p:cNvPr>
          <p:cNvSpPr>
            <a:spLocks noGrp="1"/>
          </p:cNvSpPr>
          <p:nvPr>
            <p:ph type="title"/>
          </p:nvPr>
        </p:nvSpPr>
        <p:spPr/>
        <p:txBody>
          <a:bodyPr/>
          <a:lstStyle/>
          <a:p>
            <a:r>
              <a:rPr lang="en-US" dirty="0"/>
              <a:t>First Appointment</a:t>
            </a:r>
            <a:br>
              <a:rPr lang="en-US" dirty="0"/>
            </a:br>
            <a:endParaRPr lang="en-ZW" dirty="0"/>
          </a:p>
        </p:txBody>
      </p:sp>
      <p:sp>
        <p:nvSpPr>
          <p:cNvPr id="3" name="Content Placeholder 2">
            <a:extLst>
              <a:ext uri="{FF2B5EF4-FFF2-40B4-BE49-F238E27FC236}">
                <a16:creationId xmlns:a16="http://schemas.microsoft.com/office/drawing/2014/main" id="{D098C9F5-CF51-49B2-894F-FC12F3B9EE0A}"/>
              </a:ext>
            </a:extLst>
          </p:cNvPr>
          <p:cNvSpPr>
            <a:spLocks noGrp="1"/>
          </p:cNvSpPr>
          <p:nvPr>
            <p:ph idx="1"/>
          </p:nvPr>
        </p:nvSpPr>
        <p:spPr>
          <a:xfrm>
            <a:off x="1154954" y="2603499"/>
            <a:ext cx="8825659" cy="3977409"/>
          </a:xfrm>
        </p:spPr>
        <p:txBody>
          <a:bodyPr>
            <a:normAutofit/>
          </a:bodyPr>
          <a:lstStyle/>
          <a:p>
            <a:endParaRPr lang="en-US" dirty="0"/>
          </a:p>
        </p:txBody>
      </p:sp>
      <p:graphicFrame>
        <p:nvGraphicFramePr>
          <p:cNvPr id="4" name="Diagram 3"/>
          <p:cNvGraphicFramePr/>
          <p:nvPr>
            <p:extLst>
              <p:ext uri="{D42A27DB-BD31-4B8C-83A1-F6EECF244321}">
                <p14:modId xmlns:p14="http://schemas.microsoft.com/office/powerpoint/2010/main" val="2423263977"/>
              </p:ext>
            </p:extLst>
          </p:nvPr>
        </p:nvGraphicFramePr>
        <p:xfrm>
          <a:off x="1663268" y="2437434"/>
          <a:ext cx="8128000" cy="4142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94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8280825"/>
              </p:ext>
            </p:extLst>
          </p:nvPr>
        </p:nvGraphicFramePr>
        <p:xfrm>
          <a:off x="1154954" y="2327564"/>
          <a:ext cx="8824913"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p:cNvSpPr/>
          <p:nvPr/>
        </p:nvSpPr>
        <p:spPr>
          <a:xfrm>
            <a:off x="3671455" y="5733762"/>
            <a:ext cx="4045527" cy="8822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Seal with 3-4mm of temporary material</a:t>
            </a:r>
          </a:p>
        </p:txBody>
      </p:sp>
    </p:spTree>
    <p:extLst>
      <p:ext uri="{BB962C8B-B14F-4D97-AF65-F5344CB8AC3E}">
        <p14:creationId xmlns:p14="http://schemas.microsoft.com/office/powerpoint/2010/main" val="47380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89591" cy="706964"/>
          </a:xfrm>
        </p:spPr>
        <p:txBody>
          <a:bodyPr/>
          <a:lstStyle/>
          <a:p>
            <a:r>
              <a:rPr lang="en-US" dirty="0"/>
              <a:t>Second appointment(1-4 weeks after 1st visit)</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2594150"/>
              </p:ext>
            </p:extLst>
          </p:nvPr>
        </p:nvGraphicFramePr>
        <p:xfrm>
          <a:off x="1091454" y="1995055"/>
          <a:ext cx="9534982" cy="486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46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3941750" y="6103997"/>
            <a:ext cx="4281054" cy="55417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0800000" scaled="1"/>
            <a:tileRect/>
          </a:gradFill>
          <a:ln w="12700" cap="flat" cmpd="sng" algn="in">
            <a:solidFill>
              <a:srgbClr val="F8B3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White MTA/CaOH2 as capping material covered with 3-4 mm layer of GIC</a:t>
            </a:r>
          </a:p>
        </p:txBody>
      </p:sp>
      <p:sp>
        <p:nvSpPr>
          <p:cNvPr id="6" name="Rectangle 5"/>
          <p:cNvSpPr/>
          <p:nvPr/>
        </p:nvSpPr>
        <p:spPr>
          <a:xfrm>
            <a:off x="3564213" y="5594874"/>
            <a:ext cx="5237018" cy="304796"/>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0800000" scaled="1"/>
            <a:tileRect/>
          </a:gradFill>
          <a:ln w="12700" cap="flat" cmpd="sng" algn="in">
            <a:solidFill>
              <a:srgbClr val="F8B3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Placement of a </a:t>
            </a:r>
            <a:r>
              <a:rPr kumimoji="0" lang="en-IN" sz="1800" b="0" i="0" u="none" strike="noStrike" kern="0" cap="none" spc="0" normalizeH="0" baseline="0" noProof="0" dirty="0" err="1">
                <a:ln>
                  <a:noFill/>
                </a:ln>
                <a:solidFill>
                  <a:prstClr val="black">
                    <a:lumMod val="85000"/>
                    <a:lumOff val="15000"/>
                  </a:prstClr>
                </a:solidFill>
                <a:effectLst/>
                <a:uLnTx/>
                <a:uFillTx/>
                <a:latin typeface="Gill Sans MT" panose="020B0502020104020203"/>
                <a:ea typeface="+mn-ea"/>
                <a:cs typeface="+mn-cs"/>
              </a:rPr>
              <a:t>resorbable</a:t>
            </a: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 matrix over the blood clot</a:t>
            </a:r>
          </a:p>
        </p:txBody>
      </p:sp>
      <p:sp>
        <p:nvSpPr>
          <p:cNvPr id="7" name="Rectangle 6"/>
          <p:cNvSpPr/>
          <p:nvPr/>
        </p:nvSpPr>
        <p:spPr>
          <a:xfrm>
            <a:off x="2400431" y="5012971"/>
            <a:ext cx="7564583" cy="35328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0800000" scaled="1"/>
            <a:tileRect/>
          </a:gradFill>
          <a:ln w="12700" cap="flat" cmpd="sng" algn="in">
            <a:solidFill>
              <a:srgbClr val="F8B3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Stop the bleeding at a level that allows for 3-4 mm of the restorative material</a:t>
            </a:r>
          </a:p>
        </p:txBody>
      </p:sp>
      <p:sp>
        <p:nvSpPr>
          <p:cNvPr id="8" name="Rectangle 7"/>
          <p:cNvSpPr/>
          <p:nvPr/>
        </p:nvSpPr>
        <p:spPr>
          <a:xfrm>
            <a:off x="3931360" y="4420690"/>
            <a:ext cx="4502727" cy="380997"/>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0800000" scaled="1"/>
            <a:tileRect/>
          </a:gradFill>
          <a:ln w="12700" cap="flat" cmpd="sng" algn="in">
            <a:solidFill>
              <a:srgbClr val="F8B3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Canal filled with blood to the level of the CEJ</a:t>
            </a:r>
          </a:p>
        </p:txBody>
      </p:sp>
      <p:sp>
        <p:nvSpPr>
          <p:cNvPr id="9" name="Rectangle 8"/>
          <p:cNvSpPr/>
          <p:nvPr/>
        </p:nvSpPr>
        <p:spPr>
          <a:xfrm>
            <a:off x="2649814" y="3627522"/>
            <a:ext cx="6864927" cy="606131"/>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0800000" scaled="1"/>
            <a:tileRect/>
          </a:gradFill>
          <a:ln w="12700" cap="flat" cmpd="sng" algn="in">
            <a:solidFill>
              <a:srgbClr val="F8B3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Intentionally evoked </a:t>
            </a:r>
            <a:r>
              <a:rPr kumimoji="0" lang="en-IN" sz="1800" b="0" i="0" u="none" strike="noStrike" kern="0" cap="none" spc="0" normalizeH="0" baseline="0" noProof="0" dirty="0" err="1">
                <a:ln>
                  <a:noFill/>
                </a:ln>
                <a:solidFill>
                  <a:prstClr val="black">
                    <a:lumMod val="85000"/>
                    <a:lumOff val="15000"/>
                  </a:prstClr>
                </a:solidFill>
                <a:effectLst/>
                <a:uLnTx/>
                <a:uFillTx/>
                <a:latin typeface="Gill Sans MT" panose="020B0502020104020203"/>
                <a:ea typeface="+mn-ea"/>
                <a:cs typeface="+mn-cs"/>
              </a:rPr>
              <a:t>intracanal</a:t>
            </a: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 bleeding (k-file passively extended 2mm past the apical foramen)</a:t>
            </a:r>
          </a:p>
        </p:txBody>
      </p:sp>
      <p:sp>
        <p:nvSpPr>
          <p:cNvPr id="10" name="Rectangle 9"/>
          <p:cNvSpPr/>
          <p:nvPr/>
        </p:nvSpPr>
        <p:spPr>
          <a:xfrm>
            <a:off x="2629032" y="3080283"/>
            <a:ext cx="6885709" cy="353289"/>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0800000" scaled="1"/>
            <a:tileRect/>
          </a:gradFill>
          <a:ln w="12700" cap="flat" cmpd="sng" algn="in">
            <a:solidFill>
              <a:srgbClr val="F8B3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Irrigation with 20ml of 17% EDTA, drying the canal with paper points</a:t>
            </a:r>
          </a:p>
        </p:txBody>
      </p:sp>
      <p:sp>
        <p:nvSpPr>
          <p:cNvPr id="11" name="Rectangle 10"/>
          <p:cNvSpPr/>
          <p:nvPr/>
        </p:nvSpPr>
        <p:spPr>
          <a:xfrm>
            <a:off x="3931360" y="2574636"/>
            <a:ext cx="4281054" cy="263240"/>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0800000" scaled="1"/>
            <a:tileRect/>
          </a:gradFill>
          <a:ln w="12700" cap="flat" cmpd="sng" algn="in">
            <a:solidFill>
              <a:srgbClr val="F8B3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Local </a:t>
            </a:r>
            <a:r>
              <a:rPr kumimoji="0" lang="en-IN" sz="1800" b="0" i="0" u="none" strike="noStrike" kern="0" cap="none" spc="0" normalizeH="0" baseline="0" noProof="0" dirty="0" err="1">
                <a:ln>
                  <a:noFill/>
                </a:ln>
                <a:solidFill>
                  <a:prstClr val="black">
                    <a:lumMod val="85000"/>
                    <a:lumOff val="15000"/>
                  </a:prstClr>
                </a:solidFill>
                <a:effectLst/>
                <a:uLnTx/>
                <a:uFillTx/>
                <a:latin typeface="Gill Sans MT" panose="020B0502020104020203"/>
                <a:ea typeface="+mn-ea"/>
                <a:cs typeface="+mn-cs"/>
              </a:rPr>
              <a:t>anesthesia</a:t>
            </a:r>
            <a:r>
              <a:rPr kumimoji="0" lang="en-IN" sz="1800" b="0" i="0" u="none" strike="noStrike" kern="0" cap="none" spc="0" normalizeH="0" baseline="0" noProof="0" dirty="0">
                <a:ln>
                  <a:noFill/>
                </a:ln>
                <a:solidFill>
                  <a:prstClr val="black">
                    <a:lumMod val="85000"/>
                    <a:lumOff val="15000"/>
                  </a:prstClr>
                </a:solidFill>
                <a:effectLst/>
                <a:uLnTx/>
                <a:uFillTx/>
                <a:latin typeface="Gill Sans MT" panose="020B0502020104020203"/>
                <a:ea typeface="+mn-ea"/>
                <a:cs typeface="+mn-cs"/>
              </a:rPr>
              <a:t> and rubber dam isolation</a:t>
            </a:r>
          </a:p>
        </p:txBody>
      </p:sp>
      <p:cxnSp>
        <p:nvCxnSpPr>
          <p:cNvPr id="12" name="Straight Connector 11"/>
          <p:cNvCxnSpPr/>
          <p:nvPr/>
        </p:nvCxnSpPr>
        <p:spPr>
          <a:xfrm>
            <a:off x="6071887" y="2893272"/>
            <a:ext cx="0" cy="187012"/>
          </a:xfrm>
          <a:prstGeom prst="line">
            <a:avLst/>
          </a:prstGeom>
          <a:noFill/>
          <a:ln w="6350" cap="flat" cmpd="sng" algn="in">
            <a:solidFill>
              <a:srgbClr val="F8B323"/>
            </a:solidFill>
            <a:prstDash val="solid"/>
          </a:ln>
          <a:effectLst/>
        </p:spPr>
      </p:cxnSp>
      <p:cxnSp>
        <p:nvCxnSpPr>
          <p:cNvPr id="13" name="Straight Connector 12"/>
          <p:cNvCxnSpPr/>
          <p:nvPr/>
        </p:nvCxnSpPr>
        <p:spPr>
          <a:xfrm>
            <a:off x="6071887" y="3433573"/>
            <a:ext cx="0" cy="207824"/>
          </a:xfrm>
          <a:prstGeom prst="line">
            <a:avLst/>
          </a:prstGeom>
          <a:noFill/>
          <a:ln w="6350" cap="flat" cmpd="sng" algn="in">
            <a:solidFill>
              <a:srgbClr val="F8B323"/>
            </a:solidFill>
            <a:prstDash val="solid"/>
          </a:ln>
          <a:effectLst/>
        </p:spPr>
      </p:cxnSp>
      <p:cxnSp>
        <p:nvCxnSpPr>
          <p:cNvPr id="14" name="Straight Connector 13"/>
          <p:cNvCxnSpPr/>
          <p:nvPr/>
        </p:nvCxnSpPr>
        <p:spPr>
          <a:xfrm>
            <a:off x="6071887" y="4247528"/>
            <a:ext cx="0" cy="187016"/>
          </a:xfrm>
          <a:prstGeom prst="line">
            <a:avLst/>
          </a:prstGeom>
          <a:noFill/>
          <a:ln w="6350" cap="flat" cmpd="sng" algn="in">
            <a:solidFill>
              <a:srgbClr val="F8B323"/>
            </a:solidFill>
            <a:prstDash val="solid"/>
          </a:ln>
          <a:effectLst/>
        </p:spPr>
      </p:cxnSp>
      <p:cxnSp>
        <p:nvCxnSpPr>
          <p:cNvPr id="15" name="Straight Connector 14"/>
          <p:cNvCxnSpPr/>
          <p:nvPr/>
        </p:nvCxnSpPr>
        <p:spPr>
          <a:xfrm>
            <a:off x="6071887" y="4815541"/>
            <a:ext cx="0" cy="211288"/>
          </a:xfrm>
          <a:prstGeom prst="line">
            <a:avLst/>
          </a:prstGeom>
          <a:noFill/>
          <a:ln w="6350" cap="flat" cmpd="sng" algn="in">
            <a:solidFill>
              <a:srgbClr val="F8B323"/>
            </a:solidFill>
            <a:prstDash val="solid"/>
          </a:ln>
          <a:effectLst/>
        </p:spPr>
      </p:cxnSp>
      <p:cxnSp>
        <p:nvCxnSpPr>
          <p:cNvPr id="16" name="Straight Connector 15"/>
          <p:cNvCxnSpPr/>
          <p:nvPr/>
        </p:nvCxnSpPr>
        <p:spPr>
          <a:xfrm>
            <a:off x="6071887" y="5380117"/>
            <a:ext cx="0" cy="214757"/>
          </a:xfrm>
          <a:prstGeom prst="line">
            <a:avLst/>
          </a:prstGeom>
          <a:noFill/>
          <a:ln w="6350" cap="flat" cmpd="sng" algn="in">
            <a:solidFill>
              <a:srgbClr val="F8B323"/>
            </a:solidFill>
            <a:prstDash val="solid"/>
          </a:ln>
          <a:effectLst/>
        </p:spPr>
      </p:cxnSp>
      <p:cxnSp>
        <p:nvCxnSpPr>
          <p:cNvPr id="17" name="Straight Connector 16"/>
          <p:cNvCxnSpPr/>
          <p:nvPr/>
        </p:nvCxnSpPr>
        <p:spPr>
          <a:xfrm>
            <a:off x="6071887" y="5899670"/>
            <a:ext cx="0" cy="214757"/>
          </a:xfrm>
          <a:prstGeom prst="line">
            <a:avLst/>
          </a:prstGeom>
          <a:noFill/>
          <a:ln w="6350" cap="flat" cmpd="sng" algn="in">
            <a:solidFill>
              <a:srgbClr val="F8B323"/>
            </a:solidFill>
            <a:prstDash val="solid"/>
          </a:ln>
          <a:effectLst/>
        </p:spPr>
      </p:cxnSp>
    </p:spTree>
    <p:extLst>
      <p:ext uri="{BB962C8B-B14F-4D97-AF65-F5344CB8AC3E}">
        <p14:creationId xmlns:p14="http://schemas.microsoft.com/office/powerpoint/2010/main" val="4271583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3875</TotalTime>
  <Words>2670</Words>
  <Application>Microsoft Office PowerPoint</Application>
  <PresentationFormat>Widescreen</PresentationFormat>
  <Paragraphs>202</Paragraphs>
  <Slides>35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Algerian</vt:lpstr>
      <vt:lpstr>Arial</vt:lpstr>
      <vt:lpstr>Calibri</vt:lpstr>
      <vt:lpstr>Century Gothic</vt:lpstr>
      <vt:lpstr>Gill Sans MT</vt:lpstr>
      <vt:lpstr>Times New Roman</vt:lpstr>
      <vt:lpstr>Wingdings</vt:lpstr>
      <vt:lpstr>Wingdings 3</vt:lpstr>
      <vt:lpstr>Ion Boardroom</vt:lpstr>
      <vt:lpstr>RUNGTA COLLEGE OF DENTAL SCIENCES AND RESEARCH</vt:lpstr>
      <vt:lpstr>Specific learning Objectives </vt:lpstr>
      <vt:lpstr>CONTENT</vt:lpstr>
      <vt:lpstr>AAE Clinical Considerations for a Regenerative Procedure </vt:lpstr>
      <vt:lpstr>PowerPoint Presentation</vt:lpstr>
      <vt:lpstr>First Appointment </vt:lpstr>
      <vt:lpstr>PowerPoint Presentation</vt:lpstr>
      <vt:lpstr>Second appointment(1-4 weeks after 1st visit) </vt:lpstr>
      <vt:lpstr>PowerPoint Presentation</vt:lpstr>
      <vt:lpstr>PowerPoint Presentation</vt:lpstr>
      <vt:lpstr>Root canal disinfection </vt:lpstr>
      <vt:lpstr>PowerPoint Presentation</vt:lpstr>
      <vt:lpstr>Intracanal medicaments </vt:lpstr>
      <vt:lpstr>PowerPoint Presentation</vt:lpstr>
      <vt:lpstr>EDTA (Ethylene diaminetetraacetic acid) </vt:lpstr>
      <vt:lpstr>Size of apical diameter </vt:lpstr>
      <vt:lpstr>PowerPoint Presentation</vt:lpstr>
      <vt:lpstr>PowerPoint Presentation</vt:lpstr>
      <vt:lpstr>DISADVANTAGES OF REVASCULARIZATION:</vt:lpstr>
      <vt:lpstr>PowerPoint Presentation</vt:lpstr>
      <vt:lpstr>Clinical outcomes </vt:lpstr>
      <vt:lpstr>Histological outcome </vt:lpstr>
      <vt:lpstr>PowerPoint Presentation</vt:lpstr>
      <vt:lpstr>PowerPoint Presentation</vt:lpstr>
      <vt:lpstr>PowerPoint Presentation</vt:lpstr>
      <vt:lpstr>PowerPoint Presentation</vt:lpstr>
      <vt:lpstr>Comparisons with alternative approaches </vt:lpstr>
      <vt:lpstr>Management of immature permanent teeth after failed RET </vt:lpstr>
      <vt:lpstr>One-visit RET </vt:lpstr>
      <vt:lpstr>Approaches for regenerative endodontics</vt:lpstr>
      <vt:lpstr>PowerPoint Presentation</vt:lpstr>
      <vt:lpstr>TAKE HOME MESSAGE</vt:lpstr>
      <vt:lpstr>QUESTIONS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REGENERATIVE ENDODONTICS</dc:title>
  <dc:creator>Administrator</dc:creator>
  <cp:lastModifiedBy>shalvi wadighare</cp:lastModifiedBy>
  <cp:revision>203</cp:revision>
  <dcterms:created xsi:type="dcterms:W3CDTF">2017-06-19T15:50:41Z</dcterms:created>
  <dcterms:modified xsi:type="dcterms:W3CDTF">2023-04-17T18:03:14Z</dcterms:modified>
</cp:coreProperties>
</file>